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307" r:id="rId6"/>
    <p:sldId id="401" r:id="rId7"/>
    <p:sldId id="396" r:id="rId8"/>
    <p:sldId id="398" r:id="rId9"/>
    <p:sldId id="402" r:id="rId10"/>
    <p:sldId id="399" r:id="rId11"/>
    <p:sldId id="400" r:id="rId12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729"/>
    <a:srgbClr val="92D050"/>
    <a:srgbClr val="FE4526"/>
    <a:srgbClr val="275B99"/>
    <a:srgbClr val="FFD624"/>
    <a:srgbClr val="3166CF"/>
    <a:srgbClr val="66FF33"/>
    <a:srgbClr val="EE8032"/>
    <a:srgbClr val="C6F6C6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88" autoAdjust="0"/>
    <p:restoredTop sz="98579" autoAdjust="0"/>
  </p:normalViewPr>
  <p:slideViewPr>
    <p:cSldViewPr>
      <p:cViewPr>
        <p:scale>
          <a:sx n="86" d="100"/>
          <a:sy n="86" d="100"/>
        </p:scale>
        <p:origin x="-67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5269AB7-2BE4-4EA9-B86D-80FFBE78C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43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3" y="4723170"/>
            <a:ext cx="5445127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3F8603A-CB28-4632-B8AB-70A5A995C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82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0F7C5-D767-4B15-BA15-4E896EB20ED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8603A-CB28-4632-B8AB-70A5A995C0D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6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8603A-CB28-4632-B8AB-70A5A995C0D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5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04" indent="-28557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281" indent="-227815"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515" indent="-227815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748" indent="-227815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8794" indent="-2278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0840" indent="-2278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2887" indent="-2278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4933" indent="-2278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E4C337-1D32-47A4-82EB-1E8F4CAFAABA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4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fr-BE" sz="900">
                <a:solidFill>
                  <a:srgbClr val="FFFFFF"/>
                </a:solidFill>
                <a:latin typeface="Calibri" pitchFamily="34" charset="0"/>
              </a:rPr>
              <a:t>Regional Policy</a:t>
            </a:r>
            <a:endParaRPr lang="en-GB" sz="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E014834-00B8-4AB5-BBDD-A5E8E9C43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5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9D3FA-ADA5-43E2-8D0A-4139A4901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4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5A664-5017-4E1E-9E59-47E7FFC58A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2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0EA-96A8-4614-89EF-72DD1EB632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7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0B81-C7E6-4585-8F24-1D95AAF10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4517-C0E0-4E26-A958-2022123B6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BE01-7D09-49D4-A296-0414108A13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2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5CEED-57DB-4EA2-8115-0E68840F33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9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2291-16B4-4EC3-A807-DEA56ABCC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6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A1065-3019-4E2E-BD91-D5811BCF9A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4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40E73-9D76-44DF-AF0D-48A98BE40A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9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9CFAC22-CC51-4787-A640-6D07DAFEC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4251325" y="1222375"/>
            <a:ext cx="623888" cy="39688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fr-BE" sz="900">
                <a:solidFill>
                  <a:srgbClr val="FFFFFF"/>
                </a:solidFill>
                <a:latin typeface="Calibri" pitchFamily="34" charset="0"/>
              </a:rPr>
              <a:t>Regional Policy</a:t>
            </a:r>
            <a:endParaRPr lang="en-GB" sz="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3429000"/>
            <a:ext cx="8640960" cy="1222623"/>
          </a:xfrm>
        </p:spPr>
        <p:txBody>
          <a:bodyPr/>
          <a:lstStyle/>
          <a:p>
            <a:pPr algn="ctr"/>
            <a:r>
              <a:rPr lang="fr-BE" sz="3200" dirty="0"/>
              <a:t>Simplification of </a:t>
            </a:r>
            <a:r>
              <a:rPr lang="fr-BE" sz="3200" dirty="0" err="1"/>
              <a:t>Cohesion</a:t>
            </a:r>
            <a:r>
              <a:rPr lang="fr-BE" sz="3200" dirty="0"/>
              <a:t> Policy</a:t>
            </a:r>
            <a:br>
              <a:rPr lang="fr-BE" sz="3200" dirty="0"/>
            </a:br>
            <a:r>
              <a:rPr lang="fr-BE" sz="3200" dirty="0"/>
              <a:t/>
            </a:r>
            <a:br>
              <a:rPr lang="fr-BE" sz="3200" dirty="0"/>
            </a:br>
            <a:r>
              <a:rPr lang="en-GB" sz="2400" dirty="0"/>
              <a:t>Nicholas Martyn</a:t>
            </a:r>
            <a:br>
              <a:rPr lang="en-GB" sz="2400" dirty="0"/>
            </a:br>
            <a:r>
              <a:rPr lang="en-GB" sz="2400" dirty="0"/>
              <a:t>Deputy Director-General, DG REGIO</a:t>
            </a: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517232"/>
            <a:ext cx="8353300" cy="864691"/>
          </a:xfrm>
        </p:spPr>
        <p:txBody>
          <a:bodyPr/>
          <a:lstStyle/>
          <a:p>
            <a:pPr algn="ctr"/>
            <a:r>
              <a:rPr lang="fr-BE" sz="2400" dirty="0"/>
              <a:t>Bratislava, 15 </a:t>
            </a:r>
            <a:r>
              <a:rPr lang="fr-BE" sz="2400" dirty="0" err="1"/>
              <a:t>September</a:t>
            </a:r>
            <a:r>
              <a:rPr lang="fr-BE" sz="2400" dirty="0"/>
              <a:t> 2016</a:t>
            </a:r>
          </a:p>
          <a:p>
            <a:pPr algn="ctr"/>
            <a:r>
              <a:rPr lang="fr-BE" sz="2400" dirty="0" smtClean="0"/>
              <a:t> </a:t>
            </a:r>
          </a:p>
          <a:p>
            <a:pPr algn="ctr"/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2056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BE" sz="4400" i="0" dirty="0" smtClean="0"/>
          </a:p>
          <a:p>
            <a:pPr marL="0" indent="0" algn="ctr">
              <a:buNone/>
            </a:pPr>
            <a:r>
              <a:rPr lang="fr-BE" sz="4400" b="1" i="0" dirty="0" smtClean="0"/>
              <a:t>2014-2020</a:t>
            </a:r>
            <a:endParaRPr lang="en-GB" sz="4400" b="1" i="0" dirty="0"/>
          </a:p>
        </p:txBody>
      </p:sp>
    </p:spTree>
    <p:extLst>
      <p:ext uri="{BB962C8B-B14F-4D97-AF65-F5344CB8AC3E}">
        <p14:creationId xmlns:p14="http://schemas.microsoft.com/office/powerpoint/2010/main" val="40944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772200" y="1412776"/>
            <a:ext cx="3600000" cy="3600000"/>
          </a:xfrm>
          <a:prstGeom prst="ellipse">
            <a:avLst/>
          </a:prstGeom>
          <a:solidFill>
            <a:srgbClr val="0F5494">
              <a:alpha val="89804"/>
            </a:srgbClr>
          </a:solidFill>
          <a:ln>
            <a:noFill/>
          </a:ln>
          <a:effectLst/>
          <a:scene3d>
            <a:camera prst="isometricLeftDown"/>
            <a:lightRig rig="threePt" dir="t"/>
          </a:scene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32200" y="1772776"/>
            <a:ext cx="2880000" cy="2880000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8000">
                <a:srgbClr val="0F5494"/>
              </a:gs>
              <a:gs pos="82000">
                <a:srgbClr val="0F5494"/>
              </a:gs>
              <a:gs pos="65000">
                <a:schemeClr val="accent3"/>
              </a:gs>
              <a:gs pos="48000">
                <a:srgbClr val="0F5494"/>
              </a:gs>
              <a:gs pos="34000">
                <a:schemeClr val="accent5"/>
              </a:gs>
              <a:gs pos="100000">
                <a:schemeClr val="accent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787FD-661A-43EA-A913-EDAD1C04090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052280" y="2744824"/>
            <a:ext cx="5040000" cy="792614"/>
          </a:xfrm>
          <a:prstGeom prst="roundRect">
            <a:avLst/>
          </a:prstGeom>
          <a:solidFill>
            <a:srgbClr val="0F5494">
              <a:alpha val="8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SIMPLIFICATION</a:t>
            </a:r>
            <a:endParaRPr kumimoji="0" lang="en-GB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Snip Diagonal Corner Rectangle 5"/>
          <p:cNvSpPr/>
          <p:nvPr/>
        </p:nvSpPr>
        <p:spPr bwMode="auto">
          <a:xfrm>
            <a:off x="107504" y="3789112"/>
            <a:ext cx="3456024" cy="648000"/>
          </a:xfrm>
          <a:prstGeom prst="snip2DiagRect">
            <a:avLst/>
          </a:prstGeom>
          <a:solidFill>
            <a:srgbClr val="FFC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latin typeface="Calibri" panose="020F0502020204030204" pitchFamily="34" charset="0"/>
              </a:rPr>
              <a:t>Transparency</a:t>
            </a:r>
            <a:endParaRPr kumimoji="0" lang="en-GB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7" name="Snip Diagonal Corner Rectangle 6"/>
          <p:cNvSpPr/>
          <p:nvPr/>
        </p:nvSpPr>
        <p:spPr bwMode="auto">
          <a:xfrm>
            <a:off x="107504" y="1844824"/>
            <a:ext cx="3456024" cy="648000"/>
          </a:xfrm>
          <a:prstGeom prst="snip2DiagRect">
            <a:avLst/>
          </a:prstGeom>
          <a:solidFill>
            <a:srgbClr val="FFC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latin typeface="Calibri" panose="020F0502020204030204" pitchFamily="34" charset="0"/>
              </a:rPr>
              <a:t>Accountability</a:t>
            </a:r>
            <a:endParaRPr kumimoji="0" lang="en-GB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8" name="Snip Diagonal Corner Rectangle 7"/>
          <p:cNvSpPr/>
          <p:nvPr/>
        </p:nvSpPr>
        <p:spPr bwMode="auto">
          <a:xfrm>
            <a:off x="5148064" y="1844824"/>
            <a:ext cx="3888432" cy="648000"/>
          </a:xfrm>
          <a:prstGeom prst="snip2DiagRect">
            <a:avLst/>
          </a:prstGeom>
          <a:solidFill>
            <a:srgbClr val="FFC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latin typeface="Calibri" panose="020F0502020204030204" pitchFamily="34" charset="0"/>
              </a:rPr>
              <a:t>EU Legislation</a:t>
            </a:r>
            <a:endParaRPr kumimoji="0" lang="en-GB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9" name="Snip Diagonal Corner Rectangle 8"/>
          <p:cNvSpPr/>
          <p:nvPr/>
        </p:nvSpPr>
        <p:spPr bwMode="auto">
          <a:xfrm>
            <a:off x="5580112" y="3861120"/>
            <a:ext cx="3456384" cy="648000"/>
          </a:xfrm>
          <a:prstGeom prst="snip2DiagRect">
            <a:avLst/>
          </a:prstGeom>
          <a:solidFill>
            <a:srgbClr val="FFC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latin typeface="Calibri" panose="020F0502020204030204" pitchFamily="34" charset="0"/>
              </a:rPr>
              <a:t>Legal certainty</a:t>
            </a:r>
            <a:endParaRPr kumimoji="0" lang="en-GB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0" name="Snip Diagonal Corner Rectangle 9"/>
          <p:cNvSpPr/>
          <p:nvPr/>
        </p:nvSpPr>
        <p:spPr bwMode="auto">
          <a:xfrm>
            <a:off x="2988184" y="4797224"/>
            <a:ext cx="3240000" cy="648000"/>
          </a:xfrm>
          <a:prstGeom prst="snip2DiagRect">
            <a:avLst/>
          </a:prstGeom>
          <a:solidFill>
            <a:srgbClr val="FFC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b="1" dirty="0" smtClean="0">
                <a:latin typeface="Calibri" panose="020F0502020204030204" pitchFamily="34" charset="0"/>
              </a:rPr>
              <a:t>Focus on results</a:t>
            </a:r>
            <a:endParaRPr kumimoji="0" lang="en-GB" sz="28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292" y="1484784"/>
            <a:ext cx="8229600" cy="5256584"/>
          </a:xfrm>
        </p:spPr>
        <p:txBody>
          <a:bodyPr/>
          <a:lstStyle/>
          <a:p>
            <a:pPr>
              <a:buClr>
                <a:srgbClr val="0F5494"/>
              </a:buClr>
            </a:pPr>
            <a:r>
              <a:rPr lang="en-GB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Extended possibilities for use of simplified cost options, JAPs, payments based on fulfilment of conditions</a:t>
            </a:r>
          </a:p>
          <a:p>
            <a:pPr lvl="0" algn="just">
              <a:buClr>
                <a:srgbClr val="0F5494"/>
              </a:buClr>
            </a:pPr>
            <a:r>
              <a:rPr lang="en-GB" sz="2800" i="0" dirty="0" smtClean="0">
                <a:latin typeface="Calibri" panose="020F0502020204030204" pitchFamily="34" charset="0"/>
              </a:rPr>
              <a:t>Financial </a:t>
            </a:r>
            <a:r>
              <a:rPr lang="en-GB" sz="2800" i="0" dirty="0">
                <a:latin typeface="Calibri" panose="020F0502020204030204" pitchFamily="34" charset="0"/>
              </a:rPr>
              <a:t>instruments - facilitation of combination of ESIF and EFSI, direct award to </a:t>
            </a:r>
            <a:r>
              <a:rPr lang="en-GB" sz="2800" i="0" dirty="0" smtClean="0">
                <a:latin typeface="Calibri" panose="020F0502020204030204" pitchFamily="34" charset="0"/>
              </a:rPr>
              <a:t>publicly </a:t>
            </a:r>
            <a:r>
              <a:rPr lang="en-GB" sz="2800" i="0" dirty="0">
                <a:latin typeface="Calibri" panose="020F0502020204030204" pitchFamily="34" charset="0"/>
              </a:rPr>
              <a:t>owned banks or institutions operating under public </a:t>
            </a:r>
            <a:r>
              <a:rPr lang="en-GB" sz="2800" i="0" dirty="0" smtClean="0">
                <a:latin typeface="Calibri" panose="020F0502020204030204" pitchFamily="34" charset="0"/>
              </a:rPr>
              <a:t>mandate, </a:t>
            </a:r>
            <a:r>
              <a:rPr lang="en-GB" sz="2800" i="0" dirty="0">
                <a:latin typeface="Calibri" panose="020F0502020204030204" pitchFamily="34" charset="0"/>
              </a:rPr>
              <a:t>extension of the SME </a:t>
            </a:r>
            <a:r>
              <a:rPr lang="en-GB" sz="2800" i="0" dirty="0" smtClean="0">
                <a:latin typeface="Calibri" panose="020F0502020204030204" pitchFamily="34" charset="0"/>
              </a:rPr>
              <a:t>Initiative</a:t>
            </a:r>
            <a:endParaRPr lang="en-GB" sz="280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r>
              <a:rPr lang="en-GB" sz="2800" i="0" dirty="0">
                <a:latin typeface="Calibri" panose="020F0502020204030204" pitchFamily="34" charset="0"/>
                <a:cs typeface="Calibri" panose="020F0502020204030204" pitchFamily="34" charset="0"/>
              </a:rPr>
              <a:t>Migration and asylum highlighted as priority for all </a:t>
            </a:r>
            <a:r>
              <a:rPr lang="en-GB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ESIF; dedicated </a:t>
            </a:r>
            <a:r>
              <a:rPr lang="en-GB" sz="2800" i="0" dirty="0">
                <a:latin typeface="Calibri" panose="020F0502020204030204" pitchFamily="34" charset="0"/>
                <a:cs typeface="Calibri" panose="020F0502020204030204" pitchFamily="34" charset="0"/>
              </a:rPr>
              <a:t>ERDF investment </a:t>
            </a:r>
            <a:r>
              <a:rPr lang="en-GB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priority</a:t>
            </a:r>
          </a:p>
          <a:p>
            <a:pPr>
              <a:buClr>
                <a:srgbClr val="0F5494"/>
              </a:buClr>
            </a:pP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Possibility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transfer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allocations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management to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centrally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managed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instruments</a:t>
            </a:r>
            <a:endParaRPr lang="en-GB" sz="280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F5494"/>
              </a:buClr>
              <a:buNone/>
            </a:pP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800" i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endParaRPr lang="en-GB" sz="280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endParaRPr lang="en-GB" sz="280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endParaRPr lang="en-GB" sz="280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787FD-661A-43EA-A913-EDAD1C04090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own Arrow 5"/>
          <p:cNvSpPr/>
          <p:nvPr/>
        </p:nvSpPr>
        <p:spPr bwMode="auto">
          <a:xfrm>
            <a:off x="4860032" y="2996952"/>
            <a:ext cx="360040" cy="288032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5040052" y="3284984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876256" y="2780928"/>
            <a:ext cx="1872208" cy="172819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16631"/>
            <a:ext cx="380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/>
              <a:t>Regulatory changes in Omnibus Regulation</a:t>
            </a:r>
          </a:p>
        </p:txBody>
      </p:sp>
    </p:spTree>
    <p:extLst>
      <p:ext uri="{BB962C8B-B14F-4D97-AF65-F5344CB8AC3E}">
        <p14:creationId xmlns:p14="http://schemas.microsoft.com/office/powerpoint/2010/main" val="3805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BE" sz="4400" b="1" i="0" dirty="0" smtClean="0"/>
          </a:p>
          <a:p>
            <a:pPr marL="0" indent="0" algn="ctr">
              <a:buNone/>
            </a:pPr>
            <a:r>
              <a:rPr lang="fr-BE" sz="4400" b="1" i="0" smtClean="0"/>
              <a:t>Post-2020</a:t>
            </a:r>
            <a:endParaRPr lang="en-GB" sz="4400" b="1" i="0" dirty="0"/>
          </a:p>
        </p:txBody>
      </p:sp>
    </p:spTree>
    <p:extLst>
      <p:ext uri="{BB962C8B-B14F-4D97-AF65-F5344CB8AC3E}">
        <p14:creationId xmlns:p14="http://schemas.microsoft.com/office/powerpoint/2010/main" val="297713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33069"/>
          </a:xfrm>
        </p:spPr>
        <p:txBody>
          <a:bodyPr/>
          <a:lstStyle/>
          <a:p>
            <a:pPr>
              <a:buClr>
                <a:srgbClr val="0F5494"/>
              </a:buClr>
            </a:pPr>
            <a:r>
              <a:rPr lang="fr-BE" sz="2800" b="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Differentiation</a:t>
            </a:r>
            <a:endParaRPr lang="fr-BE" sz="2800" b="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r>
              <a:rPr lang="fr-BE" sz="28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Single set of </a:t>
            </a:r>
            <a:r>
              <a:rPr lang="fr-BE" sz="2800" b="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fr-BE" sz="28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rgbClr val="0F5494"/>
              </a:buClr>
            </a:pP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articulation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instruments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direct management</a:t>
            </a:r>
          </a:p>
          <a:p>
            <a:pPr>
              <a:buClr>
                <a:srgbClr val="0F5494"/>
              </a:buClr>
            </a:pP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Additional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output/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disbursement</a:t>
            </a:r>
            <a:r>
              <a:rPr lang="fr-BE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80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mechanisms</a:t>
            </a:r>
            <a:endParaRPr lang="fr-BE" sz="2800" b="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5494"/>
              </a:buClr>
            </a:pPr>
            <a:r>
              <a:rPr lang="fr-BE" sz="2800" b="0" i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Continuity</a:t>
            </a:r>
            <a:r>
              <a:rPr lang="fr-BE" sz="28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2800" b="0" i="0" smtClean="0">
                <a:latin typeface="Calibri" panose="020F0502020204030204" pitchFamily="34" charset="0"/>
                <a:cs typeface="Calibri" panose="020F0502020204030204" pitchFamily="34" charset="0"/>
              </a:rPr>
              <a:t>stability</a:t>
            </a:r>
            <a:endParaRPr lang="en-GB" sz="2800" b="0" i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787FD-661A-43EA-A913-EDAD1C04090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858" y="116632"/>
            <a:ext cx="380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dirty="0"/>
              <a:t>Reflections on further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40127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4610100"/>
          </a:xfrm>
        </p:spPr>
        <p:txBody>
          <a:bodyPr/>
          <a:lstStyle/>
          <a:p>
            <a:pPr algn="ctr"/>
            <a:r>
              <a:rPr lang="fr-BE" altLang="en-US" sz="3600" smtClean="0">
                <a:latin typeface="Calibri" panose="020F0502020204030204" pitchFamily="34" charset="0"/>
              </a:rPr>
              <a:t>THANK YOU!</a:t>
            </a:r>
            <a:endParaRPr lang="en-GB" altLang="en-US" sz="3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D9592A1B18E8B54D9BFB8BFEC84EB617" ma:contentTypeVersion="2" ma:contentTypeDescription="Create a new document in this library." ma:contentTypeScope="" ma:versionID="5bfa85cf248a156c0ea3b0b454cbbef5">
  <xsd:schema xmlns:xsd="http://www.w3.org/2001/XMLSchema" xmlns:xs="http://www.w3.org/2001/XMLSchema" xmlns:p="http://schemas.microsoft.com/office/2006/metadata/properties" xmlns:ns3="77a0b69c-037a-4030-979a-74ed395a61d8" targetNamespace="http://schemas.microsoft.com/office/2006/metadata/properties" ma:root="true" ma:fieldsID="bb0ea5b3bfcf29425187ebd20696d220" ns3:_="">
    <xsd:import namespace="77a0b69c-037a-4030-979a-74ed395a61d8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 minOccurs="0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0b69c-037a-4030-979a-74ed395a61d8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nillable="true" ma:displayName="Language" ma:default="EN" ma:internalName="EC_Collab_DocumentLanguage" ma:readOnly="fals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Reference xmlns="77a0b69c-037a-4030-979a-74ed395a61d8" xsi:nil="true"/>
    <EC_Collab_Status xmlns="77a0b69c-037a-4030-979a-74ed395a61d8">Not Started</EC_Collab_Status>
    <EC_Collab_DocumentLanguage xmlns="77a0b69c-037a-4030-979a-74ed395a61d8">EN</EC_Collab_DocumentLanguage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3753D4-611D-4D55-974A-6A2DCE605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a0b69c-037a-4030-979a-74ed395a61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C3F249-60DB-4E44-9663-9BC83262A945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77a0b69c-037a-4030-979a-74ed395a61d8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858886-F722-47DD-A609-B471A0D4E9F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A968440-D335-47A0-B729-14962C8377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133</Words>
  <Application>Microsoft Office PowerPoint</Application>
  <PresentationFormat>On-screen Show (4:3)</PresentationFormat>
  <Paragraphs>34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Slide_Master</vt:lpstr>
      <vt:lpstr>Simplification of Cohesion Policy  Nicholas Martyn Deputy Director-General, DG REGIO 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Policy</dc:title>
  <dc:creator>Regional Policy</dc:creator>
  <cp:lastModifiedBy>NTC</cp:lastModifiedBy>
  <cp:revision>368</cp:revision>
  <cp:lastPrinted>2015-09-21T08:29:13Z</cp:lastPrinted>
  <dcterms:created xsi:type="dcterms:W3CDTF">2011-10-28T10:25:18Z</dcterms:created>
  <dcterms:modified xsi:type="dcterms:W3CDTF">2016-09-14T18:43:24Z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System Account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PublishingStartDate">
    <vt:lpwstr/>
  </property>
  <property fmtid="{D5CDD505-2E9C-101B-9397-08002B2CF9AE}" pid="8" name="PublishingExpirationDate">
    <vt:lpwstr/>
  </property>
  <property fmtid="{D5CDD505-2E9C-101B-9397-08002B2CF9AE}" pid="9" name="ContentTypeId">
    <vt:lpwstr>0x010100258AA79CEB83498886A3A0868112325000D9592A1B18E8B54D9BFB8BFEC84EB617</vt:lpwstr>
  </property>
</Properties>
</file>