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6" autoAdjust="0"/>
    <p:restoredTop sz="94660"/>
  </p:normalViewPr>
  <p:slideViewPr>
    <p:cSldViewPr snapToGrid="0">
      <p:cViewPr varScale="1">
        <p:scale>
          <a:sx n="59" d="100"/>
          <a:sy n="59" d="100"/>
        </p:scale>
        <p:origin x="130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sk-SK" smtClean="0"/>
              <a:t>Príoha č. 4</a:t>
            </a:r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69B974-C170-4123-A4C4-AD13ABE0AC5E}" type="datetimeFigureOut">
              <a:rPr lang="sk-SK" smtClean="0"/>
              <a:t>12.9.2019</a:t>
            </a:fld>
            <a:endParaRPr lang="sk-SK"/>
          </a:p>
        </p:txBody>
      </p:sp>
      <p:sp>
        <p:nvSpPr>
          <p:cNvPr id="4" name="Zástupný objekt pre pätu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objekt pre číslo snímky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2F1E80-F68A-496D-8C36-E6A9CAD3F86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57977021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sk-SK" smtClean="0"/>
              <a:t>Príoha č. 4</a:t>
            </a:r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95927E-7923-4269-AFEE-BA15294667F1}" type="datetimeFigureOut">
              <a:rPr lang="sk-SK" smtClean="0"/>
              <a:t>12.9.2019</a:t>
            </a:fld>
            <a:endParaRPr lang="sk-SK"/>
          </a:p>
        </p:txBody>
      </p:sp>
      <p:sp>
        <p:nvSpPr>
          <p:cNvPr id="4" name="Zástupný objekt pre obrázok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objekt pre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2BBD03-3B04-41DB-BDE8-BC70A7920C7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37524208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3385B-75B2-4DE0-A7B2-8E2543CFC430}" type="datetime1">
              <a:rPr lang="en-US" smtClean="0"/>
              <a:t>9/12/2019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35787-CC28-482D-887C-66ED07331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979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2E3A8-77F5-471A-B2D3-4E3EA47D9C20}" type="datetime1">
              <a:rPr lang="en-US" smtClean="0"/>
              <a:t>9/12/2019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35787-CC28-482D-887C-66ED07331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959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00C8B-5478-40E6-858C-9A6798789887}" type="datetime1">
              <a:rPr lang="en-US" smtClean="0"/>
              <a:t>9/12/2019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35787-CC28-482D-887C-66ED07331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655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843D8-DF14-4894-B6F2-64620F655646}" type="datetime1">
              <a:rPr lang="en-US" smtClean="0"/>
              <a:t>9/12/2019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35787-CC28-482D-887C-66ED07331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981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B14FF-4313-4FE6-BEA1-1C154658F4C7}" type="datetime1">
              <a:rPr lang="en-US" smtClean="0"/>
              <a:t>9/12/2019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35787-CC28-482D-887C-66ED07331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121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044EF-4ED8-488D-9A4F-58157D2859B2}" type="datetime1">
              <a:rPr lang="en-US" smtClean="0"/>
              <a:t>9/12/2019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35787-CC28-482D-887C-66ED07331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74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D754A-41D0-4DC8-BD97-69EBA3BD5134}" type="datetime1">
              <a:rPr lang="en-US" smtClean="0"/>
              <a:t>9/12/2019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35787-CC28-482D-887C-66ED07331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213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707B0-BF39-4E4B-98B0-935A8FD721B7}" type="datetime1">
              <a:rPr lang="en-US" smtClean="0"/>
              <a:t>9/12/2019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35787-CC28-482D-887C-66ED07331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309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02462-3394-408E-BF33-8EAFDD284A9A}" type="datetime1">
              <a:rPr lang="en-US" smtClean="0"/>
              <a:t>9/12/2019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35787-CC28-482D-887C-66ED07331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177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9918B-63FE-469E-9363-0CD2208D56F2}" type="datetime1">
              <a:rPr lang="en-US" smtClean="0"/>
              <a:t>9/12/2019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35787-CC28-482D-887C-66ED07331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678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18C85-1AF2-4690-AB00-151A10396BCE}" type="datetime1">
              <a:rPr lang="en-US" smtClean="0"/>
              <a:t>9/12/2019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35787-CC28-482D-887C-66ED07331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714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DDE7D-3712-4E0D-B4C1-8B1FB675E09E}" type="datetime1">
              <a:rPr lang="en-US" smtClean="0"/>
              <a:t>9/12/2019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635787-CC28-482D-887C-66ED07331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887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07077" y="4967506"/>
            <a:ext cx="3538603" cy="114519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14053" y="3176283"/>
            <a:ext cx="3538603" cy="29364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414053" y="986426"/>
            <a:ext cx="3538603" cy="20949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07078" y="986426"/>
            <a:ext cx="3538603" cy="386114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986426"/>
            <a:ext cx="4038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600"/>
              </a:spcBef>
            </a:pPr>
            <a:r>
              <a:rPr lang="en-US" sz="1050" b="1" dirty="0" smtClean="0"/>
              <a:t>Team</a:t>
            </a:r>
            <a:endParaRPr lang="en-US" sz="1050" dirty="0" smtClean="0"/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050" dirty="0" smtClean="0"/>
              <a:t>Balance of Business and Tech Acumen</a:t>
            </a:r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050" dirty="0" smtClean="0"/>
              <a:t>Motivation and Ability to Keep Team Motivated</a:t>
            </a:r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050" dirty="0" smtClean="0"/>
              <a:t>Past Accomplishment</a:t>
            </a:r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050" dirty="0" smtClean="0"/>
              <a:t>Previous Start-Up Experience</a:t>
            </a:r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050" dirty="0" smtClean="0"/>
              <a:t>Coach-ability</a:t>
            </a:r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050" dirty="0" smtClean="0"/>
              <a:t>Domain Expertise</a:t>
            </a:r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050" dirty="0" smtClean="0"/>
              <a:t>Ability to Execute</a:t>
            </a:r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050" dirty="0" smtClean="0"/>
              <a:t>Commitment to Program  </a:t>
            </a:r>
            <a:endParaRPr lang="en-US" sz="1050" dirty="0"/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050" dirty="0" smtClean="0"/>
          </a:p>
          <a:p>
            <a:pPr algn="l">
              <a:spcBef>
                <a:spcPts val="600"/>
              </a:spcBef>
            </a:pPr>
            <a:r>
              <a:rPr lang="en-US" sz="1050" b="1" dirty="0"/>
              <a:t>Market Understanding</a:t>
            </a:r>
            <a:endParaRPr lang="en-US" sz="1050" dirty="0"/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050" dirty="0"/>
              <a:t>Acuity of  Pain Point</a:t>
            </a:r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050" dirty="0"/>
              <a:t>Customer Knowledge / Problem Set</a:t>
            </a:r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050" dirty="0"/>
              <a:t>Problem Understanding</a:t>
            </a:r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050" dirty="0"/>
              <a:t>Ability to Articulate the Problem </a:t>
            </a:r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050" dirty="0"/>
              <a:t>Market Trends</a:t>
            </a:r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050" dirty="0"/>
              <a:t>Competitive Pressures / </a:t>
            </a:r>
            <a:r>
              <a:rPr lang="en-US" sz="1050" dirty="0" smtClean="0"/>
              <a:t>Responses</a:t>
            </a:r>
          </a:p>
          <a:p>
            <a:pPr>
              <a:spcBef>
                <a:spcPts val="600"/>
              </a:spcBef>
            </a:pPr>
            <a:endParaRPr lang="en-US" sz="1050" b="1" dirty="0" smtClean="0"/>
          </a:p>
          <a:p>
            <a:pPr algn="l">
              <a:spcBef>
                <a:spcPts val="600"/>
              </a:spcBef>
            </a:pPr>
            <a:r>
              <a:rPr lang="en-US" sz="1050" b="1" dirty="0" smtClean="0"/>
              <a:t>Business </a:t>
            </a:r>
            <a:r>
              <a:rPr lang="en-US" sz="1050" b="1" dirty="0"/>
              <a:t>Formation</a:t>
            </a:r>
            <a:endParaRPr lang="en-US" sz="1050" dirty="0"/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050" dirty="0" smtClean="0"/>
              <a:t>Founders </a:t>
            </a:r>
            <a:r>
              <a:rPr lang="en-US" sz="1050" dirty="0"/>
              <a:t>Agreement</a:t>
            </a:r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050" dirty="0"/>
              <a:t>IP Ownership /Licensing Assignment Completed</a:t>
            </a:r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050" dirty="0"/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050" dirty="0" smtClean="0"/>
          </a:p>
          <a:p>
            <a:pPr algn="l">
              <a:spcBef>
                <a:spcPts val="600"/>
              </a:spcBef>
            </a:pPr>
            <a:endParaRPr lang="en-US" sz="1050" dirty="0"/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4490253" y="986426"/>
            <a:ext cx="4038600" cy="452596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US" sz="1050" b="1" dirty="0" smtClean="0"/>
              <a:t>Market Opportunity</a:t>
            </a:r>
            <a:endParaRPr lang="en-US" sz="1050" dirty="0" smtClean="0"/>
          </a:p>
          <a:p>
            <a:pPr marL="171450" indent="-171450">
              <a:spcBef>
                <a:spcPts val="600"/>
              </a:spcBef>
            </a:pPr>
            <a:r>
              <a:rPr lang="en-US" sz="1050" dirty="0" smtClean="0"/>
              <a:t>Nature and Size of the Problem</a:t>
            </a:r>
            <a:endParaRPr lang="sk-SK" sz="1050" dirty="0" smtClean="0"/>
          </a:p>
          <a:p>
            <a:pPr marL="171450" indent="-171450">
              <a:spcBef>
                <a:spcPts val="600"/>
              </a:spcBef>
            </a:pPr>
            <a:r>
              <a:rPr lang="sk-SK" sz="1050" dirty="0" err="1" smtClean="0"/>
              <a:t>Total</a:t>
            </a:r>
            <a:r>
              <a:rPr lang="sk-SK" sz="1050" dirty="0" smtClean="0"/>
              <a:t> </a:t>
            </a:r>
            <a:r>
              <a:rPr lang="sk-SK" sz="1050" dirty="0" err="1" smtClean="0"/>
              <a:t>Adressable</a:t>
            </a:r>
            <a:r>
              <a:rPr lang="sk-SK" sz="1050" dirty="0" smtClean="0"/>
              <a:t> </a:t>
            </a:r>
            <a:r>
              <a:rPr lang="sk-SK" sz="1050" dirty="0" err="1" smtClean="0"/>
              <a:t>Market</a:t>
            </a:r>
            <a:r>
              <a:rPr lang="sk-SK" sz="1050" dirty="0" smtClean="0"/>
              <a:t> and </a:t>
            </a:r>
            <a:r>
              <a:rPr lang="sk-SK" sz="1050" dirty="0" err="1" smtClean="0"/>
              <a:t>Growth</a:t>
            </a:r>
            <a:r>
              <a:rPr lang="sk-SK" sz="1050" dirty="0" smtClean="0"/>
              <a:t> Rate</a:t>
            </a:r>
            <a:r>
              <a:rPr lang="en-US" sz="1050" dirty="0" smtClean="0"/>
              <a:t>  </a:t>
            </a:r>
          </a:p>
          <a:p>
            <a:pPr marL="171450" indent="-171450">
              <a:spcBef>
                <a:spcPts val="600"/>
              </a:spcBef>
            </a:pPr>
            <a:endParaRPr lang="en-US" sz="1050" dirty="0" smtClean="0"/>
          </a:p>
          <a:p>
            <a:pPr marL="0" indent="0">
              <a:spcBef>
                <a:spcPts val="600"/>
              </a:spcBef>
              <a:buNone/>
            </a:pPr>
            <a:r>
              <a:rPr lang="en-US" sz="1050" b="1" dirty="0" smtClean="0"/>
              <a:t>Market Traction</a:t>
            </a:r>
            <a:endParaRPr lang="en-US" sz="1050" dirty="0" smtClean="0"/>
          </a:p>
          <a:p>
            <a:pPr>
              <a:spcBef>
                <a:spcPts val="600"/>
              </a:spcBef>
            </a:pPr>
            <a:r>
              <a:rPr lang="en-US" sz="1050" dirty="0" smtClean="0"/>
              <a:t>Evidence of Customer Validation</a:t>
            </a:r>
          </a:p>
          <a:p>
            <a:pPr>
              <a:spcBef>
                <a:spcPts val="600"/>
              </a:spcBef>
            </a:pPr>
            <a:r>
              <a:rPr lang="en-US" sz="1050" dirty="0" smtClean="0"/>
              <a:t>Level of Customer Validation</a:t>
            </a:r>
          </a:p>
          <a:p>
            <a:pPr>
              <a:spcBef>
                <a:spcPts val="600"/>
              </a:spcBef>
            </a:pPr>
            <a:r>
              <a:rPr lang="en-US" sz="1050" dirty="0" smtClean="0"/>
              <a:t>Revenue Status</a:t>
            </a:r>
          </a:p>
          <a:p>
            <a:pPr>
              <a:spcBef>
                <a:spcPts val="600"/>
              </a:spcBef>
            </a:pPr>
            <a:r>
              <a:rPr lang="en-US" sz="1050" dirty="0" smtClean="0"/>
              <a:t>Quality of Revenue</a:t>
            </a:r>
          </a:p>
          <a:p>
            <a:pPr>
              <a:spcBef>
                <a:spcPts val="600"/>
              </a:spcBef>
            </a:pPr>
            <a:endParaRPr lang="en-US" sz="1050" dirty="0" smtClean="0"/>
          </a:p>
          <a:p>
            <a:pPr>
              <a:spcBef>
                <a:spcPts val="600"/>
              </a:spcBef>
            </a:pPr>
            <a:endParaRPr lang="en-US" sz="1050" dirty="0" smtClean="0"/>
          </a:p>
          <a:p>
            <a:pPr marL="0" indent="0">
              <a:spcBef>
                <a:spcPts val="600"/>
              </a:spcBef>
              <a:buNone/>
            </a:pPr>
            <a:r>
              <a:rPr lang="en-US" sz="1050" b="1" dirty="0" smtClean="0"/>
              <a:t>Fundamentals of Business</a:t>
            </a:r>
            <a:endParaRPr lang="en-US" sz="1050" dirty="0" smtClean="0"/>
          </a:p>
          <a:p>
            <a:pPr marL="171450" indent="-171450">
              <a:spcBef>
                <a:spcPts val="600"/>
              </a:spcBef>
            </a:pPr>
            <a:r>
              <a:rPr lang="en-US" sz="1050" dirty="0" smtClean="0"/>
              <a:t>Does Company Solve a Real Problem?</a:t>
            </a:r>
          </a:p>
          <a:p>
            <a:pPr marL="171450" indent="-171450">
              <a:spcBef>
                <a:spcPts val="600"/>
              </a:spcBef>
            </a:pPr>
            <a:r>
              <a:rPr lang="en-US" sz="1050" dirty="0" smtClean="0"/>
              <a:t>Product-Based Business</a:t>
            </a:r>
          </a:p>
          <a:p>
            <a:pPr marL="171450" indent="-171450">
              <a:spcBef>
                <a:spcPts val="600"/>
              </a:spcBef>
            </a:pPr>
            <a:r>
              <a:rPr lang="en-US" sz="1050" dirty="0" smtClean="0"/>
              <a:t>Sustainable and Scale-able Model</a:t>
            </a:r>
          </a:p>
          <a:p>
            <a:pPr marL="171450" indent="-171450">
              <a:spcBef>
                <a:spcPts val="600"/>
              </a:spcBef>
            </a:pPr>
            <a:r>
              <a:rPr lang="en-US" sz="1050" dirty="0" smtClean="0"/>
              <a:t>High-Margin Technology-Based Service</a:t>
            </a:r>
          </a:p>
          <a:p>
            <a:pPr marL="171450" indent="-171450">
              <a:spcBef>
                <a:spcPts val="600"/>
              </a:spcBef>
            </a:pPr>
            <a:r>
              <a:rPr lang="en-US" sz="1050" dirty="0" smtClean="0"/>
              <a:t>Invest-ability</a:t>
            </a:r>
          </a:p>
          <a:p>
            <a:pPr marL="171450" indent="-171450">
              <a:spcBef>
                <a:spcPts val="600"/>
              </a:spcBef>
            </a:pPr>
            <a:r>
              <a:rPr lang="en-US" sz="1050" dirty="0" smtClean="0"/>
              <a:t>Novelty</a:t>
            </a: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US" sz="1050" b="1" dirty="0" smtClean="0"/>
              <a:t>Developmental Stage of Technology</a:t>
            </a:r>
            <a:endParaRPr lang="en-US" sz="1050" dirty="0" smtClean="0"/>
          </a:p>
          <a:p>
            <a:pPr>
              <a:spcBef>
                <a:spcPts val="600"/>
              </a:spcBef>
            </a:pPr>
            <a:r>
              <a:rPr lang="en-US" sz="1050" dirty="0" smtClean="0"/>
              <a:t>MVP* Status – Complete-able within Program Duration</a:t>
            </a:r>
          </a:p>
          <a:p>
            <a:pPr>
              <a:spcBef>
                <a:spcPts val="600"/>
              </a:spcBef>
            </a:pPr>
            <a:r>
              <a:rPr lang="en-US" sz="1050" dirty="0" smtClean="0"/>
              <a:t>Clear Differentiation of Solution</a:t>
            </a:r>
          </a:p>
          <a:p>
            <a:pPr>
              <a:spcBef>
                <a:spcPts val="600"/>
              </a:spcBef>
            </a:pPr>
            <a:r>
              <a:rPr lang="en-US" sz="1050" dirty="0" smtClean="0"/>
              <a:t>Scale-ability</a:t>
            </a:r>
          </a:p>
          <a:p>
            <a:pPr>
              <a:spcBef>
                <a:spcPts val="600"/>
              </a:spcBef>
            </a:pPr>
            <a:r>
              <a:rPr lang="en-US" sz="1050" dirty="0" smtClean="0"/>
              <a:t>Platform or Tuck-In</a:t>
            </a: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endParaRPr lang="en-US" sz="1050" b="1" dirty="0" smtClean="0"/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US" sz="1050" dirty="0" smtClean="0"/>
              <a:t>  </a:t>
            </a: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endParaRPr lang="en-US" sz="1050" b="1" dirty="0" smtClean="0"/>
          </a:p>
          <a:p>
            <a:pPr>
              <a:spcBef>
                <a:spcPts val="600"/>
              </a:spcBef>
            </a:pPr>
            <a:endParaRPr lang="en-US" sz="1050" dirty="0" smtClean="0"/>
          </a:p>
          <a:p>
            <a:pPr>
              <a:spcBef>
                <a:spcPts val="600"/>
              </a:spcBef>
            </a:pPr>
            <a:endParaRPr lang="en-US" sz="105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212944"/>
            <a:ext cx="8229600" cy="6535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u="sng" dirty="0" smtClean="0"/>
              <a:t>Presentation</a:t>
            </a:r>
            <a:endParaRPr lang="en-US" sz="3200" u="sng" dirty="0"/>
          </a:p>
        </p:txBody>
      </p:sp>
      <p:sp>
        <p:nvSpPr>
          <p:cNvPr id="2" name="BlokTextu 1"/>
          <p:cNvSpPr txBox="1"/>
          <p:nvPr/>
        </p:nvSpPr>
        <p:spPr>
          <a:xfrm>
            <a:off x="257695" y="6508865"/>
            <a:ext cx="15392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* minimal viable product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188039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138</Words>
  <Application>Microsoft Office PowerPoint</Application>
  <PresentationFormat>Prezentácia na obrazovke (4:3)</PresentationFormat>
  <Paragraphs>50</Paragraphs>
  <Slides>1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Prezentácia programu PowerPoint</vt:lpstr>
    </vt:vector>
  </TitlesOfParts>
  <Company>Virginia IT Infrastructure Partnership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Ihrie, David (CIT)</dc:creator>
  <cp:lastModifiedBy>Financuj projekt</cp:lastModifiedBy>
  <cp:revision>10</cp:revision>
  <dcterms:created xsi:type="dcterms:W3CDTF">2017-08-04T13:21:16Z</dcterms:created>
  <dcterms:modified xsi:type="dcterms:W3CDTF">2019-09-12T11:35:01Z</dcterms:modified>
</cp:coreProperties>
</file>