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8" r:id="rId1"/>
    <p:sldMasterId id="2147483787" r:id="rId2"/>
    <p:sldMasterId id="2147483798" r:id="rId3"/>
  </p:sldMasterIdLst>
  <p:notesMasterIdLst>
    <p:notesMasterId r:id="rId15"/>
  </p:notesMasterIdLst>
  <p:handoutMasterIdLst>
    <p:handoutMasterId r:id="rId16"/>
  </p:handoutMasterIdLst>
  <p:sldIdLst>
    <p:sldId id="1404" r:id="rId4"/>
    <p:sldId id="1385" r:id="rId5"/>
    <p:sldId id="1387" r:id="rId6"/>
    <p:sldId id="1414" r:id="rId7"/>
    <p:sldId id="1416" r:id="rId8"/>
    <p:sldId id="1418" r:id="rId9"/>
    <p:sldId id="1420" r:id="rId10"/>
    <p:sldId id="1424" r:id="rId11"/>
    <p:sldId id="1425" r:id="rId12"/>
    <p:sldId id="1426" r:id="rId13"/>
    <p:sldId id="1403" r:id="rId14"/>
  </p:sldIdLst>
  <p:sldSz cx="9906000" cy="6858000" type="A4"/>
  <p:notesSz cx="6797675" cy="9928225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79282E5-458A-4BC1-AACF-A042205E4034}">
          <p14:sldIdLst>
            <p14:sldId id="1404"/>
            <p14:sldId id="1385"/>
            <p14:sldId id="1387"/>
            <p14:sldId id="1414"/>
            <p14:sldId id="1416"/>
            <p14:sldId id="1418"/>
            <p14:sldId id="1420"/>
            <p14:sldId id="1424"/>
            <p14:sldId id="1425"/>
            <p14:sldId id="1426"/>
            <p14:sldId id="1403"/>
          </p14:sldIdLst>
        </p14:section>
      </p14:sectionLst>
    </p:ext>
    <p:ext uri="{EFAFB233-063F-42B5-8137-9DF3F51BA10A}">
      <p15:sldGuideLst xmlns:p15="http://schemas.microsoft.com/office/powerpoint/2012/main">
        <p15:guide id="6" pos="240" userDrawn="1">
          <p15:clr>
            <a:srgbClr val="A4A3A4"/>
          </p15:clr>
        </p15:guide>
        <p15:guide id="7" orient="horz" pos="3933" userDrawn="1">
          <p15:clr>
            <a:srgbClr val="A4A3A4"/>
          </p15:clr>
        </p15:guide>
        <p15:guide id="18" orient="horz" pos="963" userDrawn="1">
          <p15:clr>
            <a:srgbClr val="A4A3A4"/>
          </p15:clr>
        </p15:guide>
        <p15:guide id="19" orient="horz" pos="496" userDrawn="1">
          <p15:clr>
            <a:srgbClr val="A4A3A4"/>
          </p15:clr>
        </p15:guide>
        <p15:guide id="20" pos="3120" userDrawn="1">
          <p15:clr>
            <a:srgbClr val="A4A3A4"/>
          </p15:clr>
        </p15:guide>
        <p15:guide id="21" pos="5996" userDrawn="1">
          <p15:clr>
            <a:srgbClr val="A4A3A4"/>
          </p15:clr>
        </p15:guide>
        <p15:guide id="27" pos="2864">
          <p15:clr>
            <a:srgbClr val="A4A3A4"/>
          </p15:clr>
        </p15:guide>
        <p15:guide id="28" orient="horz" pos="1006" userDrawn="1">
          <p15:clr>
            <a:srgbClr val="A4A3A4"/>
          </p15:clr>
        </p15:guide>
        <p15:guide id="29" orient="horz" pos="14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E399"/>
    <a:srgbClr val="FF0000"/>
    <a:srgbClr val="E4E2E2"/>
    <a:srgbClr val="C8C6C6"/>
    <a:srgbClr val="80BEE1"/>
    <a:srgbClr val="CCE5F3"/>
    <a:srgbClr val="ADA7A7"/>
    <a:srgbClr val="ADA9A9"/>
    <a:srgbClr val="568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9" autoAdjust="0"/>
    <p:restoredTop sz="94095" autoAdjust="0"/>
  </p:normalViewPr>
  <p:slideViewPr>
    <p:cSldViewPr snapToGrid="0" showGuides="1">
      <p:cViewPr varScale="1">
        <p:scale>
          <a:sx n="70" d="100"/>
          <a:sy n="70" d="100"/>
        </p:scale>
        <p:origin x="1014" y="54"/>
      </p:cViewPr>
      <p:guideLst>
        <p:guide pos="240"/>
        <p:guide orient="horz" pos="3933"/>
        <p:guide orient="horz" pos="963"/>
        <p:guide orient="horz" pos="496"/>
        <p:guide pos="3120"/>
        <p:guide pos="5996"/>
        <p:guide pos="2864"/>
        <p:guide orient="horz" pos="1006"/>
        <p:guide orient="horz" pos="1444"/>
      </p:guideLst>
    </p:cSldViewPr>
  </p:slideViewPr>
  <p:outlineViewPr>
    <p:cViewPr>
      <p:scale>
        <a:sx n="33" d="100"/>
        <a:sy n="33" d="100"/>
      </p:scale>
      <p:origin x="0" y="-38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3804" y="-102"/>
      </p:cViewPr>
      <p:guideLst>
        <p:guide orient="horz" pos="2880"/>
        <p:guide pos="2160"/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9F0B6-6770-4031-9DE0-CF57BEFC38BD}" type="datetimeFigureOut">
              <a:rPr lang="fr-FR" smtClean="0"/>
              <a:t>21/10/2019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EA514-AB2D-478A-9545-9D1CE9C9303A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155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C60E9-5877-444C-84B7-37D16D2A8C27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EC724-DA86-49C3-9B67-CFEF5279C4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37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23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7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38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98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17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17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17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17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17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C724-DA86-49C3-9B67-CFEF5279C4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8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0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3.xml"/><Relationship Id="rId9" Type="http://schemas.openxmlformats.org/officeDocument/2006/relationships/oleObject" Target="../embeddings/oleObject9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2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3.xml"/><Relationship Id="rId9" Type="http://schemas.openxmlformats.org/officeDocument/2006/relationships/oleObject" Target="../embeddings/oleObject11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4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3.xml"/><Relationship Id="rId9" Type="http://schemas.openxmlformats.org/officeDocument/2006/relationships/oleObject" Target="../embeddings/oleObject13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6.xml"/><Relationship Id="rId7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3.xml"/><Relationship Id="rId9" Type="http://schemas.openxmlformats.org/officeDocument/2006/relationships/oleObject" Target="../embeddings/oleObject15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53067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3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600" y="790616"/>
            <a:ext cx="9144000" cy="738188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US" dirty="0" smtClean="0"/>
              <a:t>Hello, please insert your Action title here</a:t>
            </a:r>
            <a:endParaRPr lang="en-US" noProof="0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" y="6328369"/>
            <a:ext cx="7488000" cy="154800"/>
          </a:xfrm>
        </p:spPr>
        <p:txBody>
          <a:bodyPr lIns="0" tIns="0" rIns="0" bIns="0" anchor="t" anchorCtr="0"/>
          <a:lstStyle>
            <a:lvl1pPr>
              <a:spcBef>
                <a:spcPts val="0"/>
              </a:spcBef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Source: Complete if required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60511" y="255708"/>
            <a:ext cx="6803995" cy="382588"/>
          </a:xfrm>
        </p:spPr>
        <p:txBody>
          <a:bodyPr lIns="54000" tIns="0" rIns="0" bIns="0" anchor="ctr" anchorCtr="0">
            <a:noAutofit/>
          </a:bodyPr>
          <a:lstStyle>
            <a:lvl1pPr>
              <a:spcBef>
                <a:spcPts val="0"/>
              </a:spcBef>
              <a:tabLst>
                <a:tab pos="327025" algn="l"/>
              </a:tabLst>
              <a:defRPr sz="1600" b="0">
                <a:solidFill>
                  <a:schemeClr val="bg1"/>
                </a:solidFill>
                <a:latin typeface="+mj-lt"/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Modify the Section name</a:t>
            </a:r>
          </a:p>
        </p:txBody>
      </p:sp>
    </p:spTree>
    <p:extLst>
      <p:ext uri="{BB962C8B-B14F-4D97-AF65-F5344CB8AC3E}">
        <p14:creationId xmlns:p14="http://schemas.microsoft.com/office/powerpoint/2010/main" val="3300507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>
            <a:norm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k-SK" sz="195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9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>
            <a:normAutofit/>
          </a:bodyPr>
          <a:lstStyle>
            <a:lvl1pPr>
              <a:defRPr sz="195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1380744"/>
            <a:ext cx="5014913" cy="4480306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06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263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196EDDA7-0650-4796-B4E8-AF13259AA3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" y="0"/>
            <a:ext cx="9902792" cy="6858000"/>
          </a:xfrm>
          <a:prstGeom prst="rect">
            <a:avLst/>
          </a:prstGeom>
        </p:spPr>
      </p:pic>
      <p:sp>
        <p:nvSpPr>
          <p:cNvPr id="11" name="Pentagon 6">
            <a:extLst>
              <a:ext uri="{FF2B5EF4-FFF2-40B4-BE49-F238E27FC236}">
                <a16:creationId xmlns:a16="http://schemas.microsoft.com/office/drawing/2014/main" id="{F1A0CE6C-B880-4378-B4CA-62507D16D54C}"/>
              </a:ext>
            </a:extLst>
          </p:cNvPr>
          <p:cNvSpPr/>
          <p:nvPr userDrawn="1"/>
        </p:nvSpPr>
        <p:spPr>
          <a:xfrm>
            <a:off x="0" y="-1"/>
            <a:ext cx="3821979" cy="6857993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742950" tIns="0" rIns="74295" bIns="74295" rtlCol="0" anchor="ctr" anchorCtr="0"/>
          <a:lstStyle/>
          <a:p>
            <a:endParaRPr lang="en-US" sz="1083" dirty="0">
              <a:solidFill>
                <a:schemeClr val="bg2"/>
              </a:solidFill>
              <a:latin typeface="Roboto Regular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7E5C8E-55D6-4C93-8FCF-726DD286D06B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1867159"/>
            <a:ext cx="273540" cy="0"/>
          </a:xfrm>
          <a:prstGeom prst="line">
            <a:avLst/>
          </a:prstGeom>
          <a:ln w="38100">
            <a:solidFill>
              <a:srgbClr val="D1D3D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99B4F3-7A42-4E91-A4B2-656BE64BF671}"/>
              </a:ext>
            </a:extLst>
          </p:cNvPr>
          <p:cNvCxnSpPr>
            <a:cxnSpLocks/>
          </p:cNvCxnSpPr>
          <p:nvPr userDrawn="1"/>
        </p:nvCxnSpPr>
        <p:spPr>
          <a:xfrm flipH="1">
            <a:off x="3002282" y="2776939"/>
            <a:ext cx="273540" cy="0"/>
          </a:xfrm>
          <a:prstGeom prst="line">
            <a:avLst/>
          </a:prstGeom>
          <a:ln w="38100">
            <a:solidFill>
              <a:srgbClr val="0055A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52E913-DE11-42BF-B2AC-A11D91F977C7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191" y="5045237"/>
            <a:ext cx="273540" cy="0"/>
          </a:xfrm>
          <a:prstGeom prst="line">
            <a:avLst/>
          </a:prstGeom>
          <a:ln w="38100">
            <a:solidFill>
              <a:srgbClr val="ED1C2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79C1FCF-3666-4EEC-B296-137D705250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272" y="2109104"/>
            <a:ext cx="2825551" cy="237685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rgbClr val="263C80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KLIKNUTÍM ZADAJTE TEXT</a:t>
            </a:r>
            <a:endParaRPr lang="sk-SK" noProof="0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4E8E5CCF-E980-4F35-923C-C08C11F14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1" y="529212"/>
            <a:ext cx="2351005" cy="525341"/>
          </a:xfrm>
          <a:prstGeom prst="rect">
            <a:avLst/>
          </a:prstGeom>
        </p:spPr>
      </p:pic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0E9A2716-7FA2-4387-B056-EF9ACEB9F2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9775" y="5510204"/>
            <a:ext cx="2826047" cy="13477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975">
                <a:solidFill>
                  <a:srgbClr val="5C5F70"/>
                </a:solidFill>
              </a:defRPr>
            </a:lvl1pPr>
            <a:lvl2pPr marL="371475" indent="0">
              <a:buNone/>
              <a:defRPr sz="975"/>
            </a:lvl2pPr>
            <a:lvl3pPr marL="742950" indent="0">
              <a:buNone/>
              <a:defRPr sz="975"/>
            </a:lvl3pPr>
            <a:lvl4pPr marL="1114425" indent="0">
              <a:buNone/>
              <a:defRPr sz="975"/>
            </a:lvl4pPr>
            <a:lvl5pPr marL="1485900" indent="0">
              <a:buNone/>
              <a:defRPr sz="975"/>
            </a:lvl5pPr>
          </a:lstStyle>
          <a:p>
            <a:pPr lvl="0"/>
            <a:r>
              <a:rPr lang="en-US" dirty="0"/>
              <a:t>+ 421 2 20928xxx </a:t>
            </a:r>
            <a:br>
              <a:rPr lang="en-US" dirty="0"/>
            </a:br>
            <a:r>
              <a:rPr lang="en-US" dirty="0"/>
              <a:t>kontakt@vicepremier.gov.sk</a:t>
            </a:r>
            <a:br>
              <a:rPr lang="en-US" dirty="0"/>
            </a:br>
            <a:r>
              <a:rPr lang="en-US" dirty="0"/>
              <a:t>www.vicepremier.gov.sk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83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55556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556">
                                          <p:cBhvr additive="base">
                                            <p:cTn id="7" dur="9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556">
                                          <p:cBhvr additive="base">
                                            <p:cTn id="8" dur="9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2" presetClass="entr" presetSubtype="0" fill="hold" grpId="0" nodeType="click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500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500" fill="hold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500" fill="hold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21" grpId="0" build="p">
            <p:tmplLst>
              <p:tmpl lvl="1">
                <p:tnLst>
                  <p:par>
                    <p:cTn presetID="42" presetClass="entr" presetSubtype="0" fill="hold" nodeType="clickEffect">
                      <p:stCondLst>
                        <p:cond delay="100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21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1500"/>
                            <p:tgtEl>
                              <p:spTgt spid="21"/>
                            </p:tgtEl>
                          </p:cBhvr>
                        </p:animEffect>
                        <p:anim calcmode="lin" valueType="num">
                          <p:cBhvr>
                            <p:cTn dur="1500" fill="hold"/>
                            <p:tgtEl>
                              <p:spTgt spid="21"/>
                            </p:tgtEl>
                            <p:attrNameLst>
                              <p:attrName>ppt_x</p:attrName>
                            </p:attrNameLst>
                          </p:cBhvr>
                          <p:tavLst>
                            <p:tav tm="0">
                              <p:val>
                                <p:strVal val="#ppt_x"/>
                              </p:val>
                            </p:tav>
                            <p:tav tm="100000">
                              <p:val>
                                <p:strVal val="#ppt_x"/>
                              </p:val>
                            </p:tav>
                          </p:tavLst>
                        </p:anim>
                        <p:anim calcmode="lin" valueType="num">
                          <p:cBhvr>
                            <p:cTn dur="1500" fill="hold"/>
                            <p:tgtEl>
                              <p:spTgt spid="21"/>
                            </p:tgtEl>
                            <p:attrNameLst>
                              <p:attrName>ppt_y</p:attrName>
                            </p:attrNameLst>
                          </p:cBhvr>
                          <p:tavLst>
                            <p:tav tm="0">
                              <p:val>
                                <p:strVal val="#ppt_y+.1"/>
                              </p:val>
                            </p:tav>
                            <p:tav tm="100000">
                              <p:val>
                                <p:strVal val="#ppt_y"/>
                              </p:val>
                            </p:tav>
                          </p:tavLst>
                        </p:anim>
                      </p:childTnLst>
                    </p:cTn>
                  </p:par>
                </p:tnLst>
              </p:tmpl>
            </p:tmplLst>
          </p:bldP>
          <p:bldP spid="4" grpId="0" build="p">
            <p:tmplLst>
              <p:tmpl lvl="1">
                <p:tnLst>
                  <p:par>
                    <p:cTn presetID="2" presetClass="entr" presetSubtype="4" fill="hold" nodeType="with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4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 calcmode="lin" valueType="num">
                          <p:cBhvr additive="base">
                            <p:cTn dur="1500" fill="hold"/>
                            <p:tgtEl>
                              <p:spTgt spid="4"/>
                            </p:tgtEl>
                            <p:attrNameLst>
                              <p:attrName>ppt_x</p:attrName>
                            </p:attrNameLst>
                          </p:cBhvr>
                          <p:tavLst>
                            <p:tav tm="0">
                              <p:val>
                                <p:strVal val="#ppt_x"/>
                              </p:val>
                            </p:tav>
                            <p:tav tm="100000">
                              <p:val>
                                <p:strVal val="#ppt_x"/>
                              </p:val>
                            </p:tav>
                          </p:tavLst>
                        </p:anim>
                        <p:anim calcmode="lin" valueType="num">
                          <p:cBhvr additive="base">
                            <p:cTn dur="1500" fill="hold"/>
                            <p:tgtEl>
                              <p:spTgt spid="4"/>
                            </p:tgtEl>
                            <p:attrNameLst>
                              <p:attrName>ppt_y</p:attrName>
                            </p:attrNameLst>
                          </p:cBhvr>
                          <p:tavLst>
                            <p:tav tm="0">
                              <p:val>
                                <p:strVal val="1+#ppt_h/2"/>
                              </p:val>
                            </p:tav>
                            <p:tav tm="100000">
                              <p:val>
                                <p:strVal val="#ppt_y"/>
                              </p:val>
                            </p:tav>
                          </p:tavLst>
                        </p:anim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42" presetClass="entr" presetSubtype="0" fill="hold" grpId="0" nodeType="click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500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500" fill="hold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500" fill="hold"/>
                                            <p:tgtEl>
                                              <p:spTgt spid="2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  <p:bldP spid="21" grpId="0" build="p">
            <p:tmplLst>
              <p:tmpl lvl="1">
                <p:tnLst>
                  <p:par>
                    <p:cTn presetID="42" presetClass="entr" presetSubtype="0" fill="hold" nodeType="clickEffect">
                      <p:stCondLst>
                        <p:cond delay="100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21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1500"/>
                            <p:tgtEl>
                              <p:spTgt spid="21"/>
                            </p:tgtEl>
                          </p:cBhvr>
                        </p:animEffect>
                        <p:anim calcmode="lin" valueType="num">
                          <p:cBhvr>
                            <p:cTn dur="1500" fill="hold"/>
                            <p:tgtEl>
                              <p:spTgt spid="21"/>
                            </p:tgtEl>
                            <p:attrNameLst>
                              <p:attrName>ppt_x</p:attrName>
                            </p:attrNameLst>
                          </p:cBhvr>
                          <p:tavLst>
                            <p:tav tm="0">
                              <p:val>
                                <p:strVal val="#ppt_x"/>
                              </p:val>
                            </p:tav>
                            <p:tav tm="100000">
                              <p:val>
                                <p:strVal val="#ppt_x"/>
                              </p:val>
                            </p:tav>
                          </p:tavLst>
                        </p:anim>
                        <p:anim calcmode="lin" valueType="num">
                          <p:cBhvr>
                            <p:cTn dur="1500" fill="hold"/>
                            <p:tgtEl>
                              <p:spTgt spid="21"/>
                            </p:tgtEl>
                            <p:attrNameLst>
                              <p:attrName>ppt_y</p:attrName>
                            </p:attrNameLst>
                          </p:cBhvr>
                          <p:tavLst>
                            <p:tav tm="0">
                              <p:val>
                                <p:strVal val="#ppt_y+.1"/>
                              </p:val>
                            </p:tav>
                            <p:tav tm="100000">
                              <p:val>
                                <p:strVal val="#ppt_y"/>
                              </p:val>
                            </p:tav>
                          </p:tavLst>
                        </p:anim>
                      </p:childTnLst>
                    </p:cTn>
                  </p:par>
                </p:tnLst>
              </p:tmpl>
            </p:tmplLst>
          </p:bldP>
          <p:bldP spid="4" grpId="0" build="p">
            <p:tmplLst>
              <p:tmpl lvl="1">
                <p:tnLst>
                  <p:par>
                    <p:cTn presetID="2" presetClass="entr" presetSubtype="4" fill="hold" nodeType="with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4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 calcmode="lin" valueType="num">
                          <p:cBhvr additive="base">
                            <p:cTn dur="1500" fill="hold"/>
                            <p:tgtEl>
                              <p:spTgt spid="4"/>
                            </p:tgtEl>
                            <p:attrNameLst>
                              <p:attrName>ppt_x</p:attrName>
                            </p:attrNameLst>
                          </p:cBhvr>
                          <p:tavLst>
                            <p:tav tm="0">
                              <p:val>
                                <p:strVal val="#ppt_x"/>
                              </p:val>
                            </p:tav>
                            <p:tav tm="100000">
                              <p:val>
                                <p:strVal val="#ppt_x"/>
                              </p:val>
                            </p:tav>
                          </p:tavLst>
                        </p:anim>
                        <p:anim calcmode="lin" valueType="num">
                          <p:cBhvr additive="base">
                            <p:cTn dur="1500" fill="hold"/>
                            <p:tgtEl>
                              <p:spTgt spid="4"/>
                            </p:tgtEl>
                            <p:attrNameLst>
                              <p:attrName>ppt_y</p:attrName>
                            </p:attrNameLst>
                          </p:cBhvr>
                          <p:tavLst>
                            <p:tav tm="0">
                              <p:val>
                                <p:strVal val="1+#ppt_h/2"/>
                              </p:val>
                            </p:tav>
                            <p:tav tm="100000">
                              <p:val>
                                <p:strVal val="#ppt_y"/>
                              </p:val>
                            </p:tav>
                          </p:tavLst>
                        </p:anim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3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6530975"/>
            <a:ext cx="9906000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906000" cy="142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422400"/>
            <a:ext cx="9906000" cy="136525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en-US" sz="1200" dirty="0">
              <a:solidFill>
                <a:srgbClr val="0047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0" y="1560024"/>
            <a:ext cx="9907200" cy="4975200"/>
          </a:xfrm>
          <a:prstGeom prst="rect">
            <a:avLst/>
          </a:prstGeom>
          <a:solidFill>
            <a:schemeClr val="accent5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599" y="2239200"/>
            <a:ext cx="9144000" cy="756703"/>
          </a:xfrm>
        </p:spPr>
        <p:txBody>
          <a:bodyPr>
            <a:noAutofit/>
          </a:bodyPr>
          <a:lstStyle>
            <a:lvl1pPr algn="l">
              <a:defRPr sz="5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599" y="4320000"/>
            <a:ext cx="9144000" cy="37702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7076" y="6593850"/>
            <a:ext cx="8471849" cy="23492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algn="ctr">
              <a:spcBef>
                <a:spcPts val="0"/>
              </a:spcBef>
              <a:defRPr sz="1400" b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>
              <a:defRPr sz="1100" b="1"/>
            </a:lvl2pPr>
            <a:lvl3pPr>
              <a:defRPr sz="1100" b="1"/>
            </a:lvl3pPr>
            <a:lvl4pPr>
              <a:defRPr sz="1100" b="1"/>
            </a:lvl4pPr>
            <a:lvl5pPr>
              <a:defRPr sz="1100" b="1"/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599" y="5220000"/>
            <a:ext cx="9144000" cy="377024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1500"/>
              </a:spcBef>
              <a:defRPr sz="2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91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5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9906000" cy="142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422400"/>
            <a:ext cx="9906000" cy="136525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fr-FR" sz="1200" dirty="0" err="1">
              <a:solidFill>
                <a:srgbClr val="0047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530975"/>
            <a:ext cx="9906000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600" y="2239200"/>
            <a:ext cx="9144000" cy="830997"/>
          </a:xfrm>
        </p:spPr>
        <p:txBody>
          <a:bodyPr>
            <a:spAutoFit/>
          </a:bodyPr>
          <a:lstStyle>
            <a:lvl1pPr algn="l">
              <a:defRPr sz="5400" b="0" baseline="0">
                <a:solidFill>
                  <a:schemeClr val="accent1"/>
                </a:solidFill>
                <a:latin typeface="Gill Sans MT" panose="020B0502020104020203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600" y="4320000"/>
            <a:ext cx="9144000" cy="430887"/>
          </a:xfrm>
          <a:prstGeom prst="rect">
            <a:avLst/>
          </a:prstGeom>
        </p:spPr>
        <p:txBody>
          <a:bodyPr t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600" y="5220000"/>
            <a:ext cx="9144000" cy="430887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150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7076" y="6593850"/>
            <a:ext cx="8471849" cy="23492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algn="ctr">
              <a:spcBef>
                <a:spcPts val="0"/>
              </a:spcBef>
              <a:defRPr sz="1400" b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>
              <a:defRPr sz="1100" b="1"/>
            </a:lvl2pPr>
            <a:lvl3pPr>
              <a:defRPr sz="1100" b="1"/>
            </a:lvl3pPr>
            <a:lvl4pPr>
              <a:defRPr sz="1100" b="1"/>
            </a:lvl4pPr>
            <a:lvl5pPr>
              <a:defRPr sz="1100" b="1"/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52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0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381000" y="255588"/>
            <a:ext cx="150813" cy="382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7" name="Connecteur droit 14"/>
          <p:cNvCxnSpPr/>
          <p:nvPr userDrawn="1"/>
        </p:nvCxnSpPr>
        <p:spPr>
          <a:xfrm>
            <a:off x="0" y="714375"/>
            <a:ext cx="9906000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9558338" y="6489700"/>
            <a:ext cx="219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23F040C-AEEB-4FE1-8392-B28E421C969D}" type="slidenum">
              <a:rPr lang="en-US" altLang="en-US" sz="700" smtClean="0">
                <a:solidFill>
                  <a:srgbClr val="004785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 smtClean="0">
              <a:solidFill>
                <a:srgbClr val="004785"/>
              </a:solidFill>
            </a:endParaRP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168275"/>
            <a:ext cx="13954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10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09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00" y="790616"/>
            <a:ext cx="9144000" cy="7381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81600" y="6328369"/>
            <a:ext cx="7488000" cy="154800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0"/>
              </a:spcBef>
              <a:defRPr sz="8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60511" y="255708"/>
            <a:ext cx="6803995" cy="382588"/>
          </a:xfrm>
          <a:prstGeom prst="rect">
            <a:avLst/>
          </a:prstGeom>
        </p:spPr>
        <p:txBody>
          <a:bodyPr lIns="54000" tIns="0" bIns="0" anchor="ctr">
            <a:noAutofit/>
          </a:bodyPr>
          <a:lstStyle>
            <a:lvl1pPr>
              <a:spcBef>
                <a:spcPts val="0"/>
              </a:spcBef>
              <a:tabLst>
                <a:tab pos="327025" algn="l"/>
              </a:tabLst>
              <a:defRPr sz="1600" b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84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32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/>
        </p:nvSpPr>
        <p:spPr>
          <a:xfrm>
            <a:off x="381000" y="255588"/>
            <a:ext cx="150813" cy="382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11" name="Connecteur droit 14"/>
          <p:cNvCxnSpPr/>
          <p:nvPr userDrawn="1"/>
        </p:nvCxnSpPr>
        <p:spPr>
          <a:xfrm>
            <a:off x="0" y="714375"/>
            <a:ext cx="9906000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9558338" y="6489700"/>
            <a:ext cx="219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AF40222-6078-4B26-9760-91D99D655FDE}" type="slidenum">
              <a:rPr lang="en-US" altLang="en-US" sz="700" smtClean="0">
                <a:solidFill>
                  <a:srgbClr val="004785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 smtClean="0">
              <a:solidFill>
                <a:srgbClr val="004785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168275"/>
            <a:ext cx="13954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6597650"/>
            <a:ext cx="148431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"/>
          <p:cNvSpPr/>
          <p:nvPr userDrawn="1"/>
        </p:nvSpPr>
        <p:spPr>
          <a:xfrm>
            <a:off x="381000" y="1600200"/>
            <a:ext cx="9144000" cy="4648200"/>
          </a:xfrm>
          <a:prstGeom prst="rect">
            <a:avLst/>
          </a:prstGeom>
          <a:noFill/>
          <a:ln w="12700">
            <a:solidFill>
              <a:srgbClr val="D9531E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</a:endParaRPr>
          </a:p>
        </p:txBody>
      </p:sp>
      <p:graphicFrame>
        <p:nvGraphicFramePr>
          <p:cNvPr id="16" name="Object 10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33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00" y="790616"/>
            <a:ext cx="9144000" cy="7381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1600" y="1600200"/>
            <a:ext cx="9144000" cy="4648200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>
              <a:defRPr sz="1800"/>
            </a:lvl1pPr>
            <a:lvl2pPr marL="269875" indent="-268288">
              <a:buClr>
                <a:schemeClr val="accent1"/>
              </a:buClr>
              <a:defRPr sz="1800"/>
            </a:lvl2pPr>
            <a:lvl3pPr marL="541338" indent="-271463">
              <a:buClr>
                <a:schemeClr val="accent1"/>
              </a:buClr>
              <a:defRPr sz="1800"/>
            </a:lvl3pPr>
            <a:lvl4pPr marL="810000" indent="-270000">
              <a:buClr>
                <a:schemeClr val="accent1"/>
              </a:buClr>
              <a:defRPr sz="1800"/>
            </a:lvl4pPr>
            <a:lvl5pPr marL="810000" indent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60511" y="255708"/>
            <a:ext cx="6803995" cy="382588"/>
          </a:xfrm>
          <a:prstGeom prst="rect">
            <a:avLst/>
          </a:prstGeom>
        </p:spPr>
        <p:txBody>
          <a:bodyPr lIns="54000" tIns="0" bIns="0" anchor="ctr">
            <a:noAutofit/>
          </a:bodyPr>
          <a:lstStyle>
            <a:lvl1pPr>
              <a:spcBef>
                <a:spcPts val="0"/>
              </a:spcBef>
              <a:tabLst>
                <a:tab pos="327025" algn="l"/>
              </a:tabLst>
              <a:defRPr sz="1600" b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81600" y="6328369"/>
            <a:ext cx="7488000" cy="154800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0"/>
              </a:spcBef>
              <a:defRPr sz="8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59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56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/>
        </p:nvSpPr>
        <p:spPr>
          <a:xfrm>
            <a:off x="381000" y="255588"/>
            <a:ext cx="150813" cy="382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11" name="Connecteur droit 14"/>
          <p:cNvCxnSpPr/>
          <p:nvPr userDrawn="1"/>
        </p:nvCxnSpPr>
        <p:spPr>
          <a:xfrm>
            <a:off x="0" y="714375"/>
            <a:ext cx="9906000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9558338" y="6489700"/>
            <a:ext cx="219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A04426F-2293-4A2C-BF22-72865D3D93E3}" type="slidenum">
              <a:rPr lang="en-US" altLang="en-US" sz="700" smtClean="0">
                <a:solidFill>
                  <a:srgbClr val="004785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 smtClean="0">
              <a:solidFill>
                <a:srgbClr val="004785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168275"/>
            <a:ext cx="13954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6597650"/>
            <a:ext cx="148431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"/>
          <p:cNvSpPr/>
          <p:nvPr userDrawn="1"/>
        </p:nvSpPr>
        <p:spPr>
          <a:xfrm>
            <a:off x="381000" y="1600200"/>
            <a:ext cx="9144000" cy="4648200"/>
          </a:xfrm>
          <a:prstGeom prst="rect">
            <a:avLst/>
          </a:prstGeom>
          <a:noFill/>
          <a:ln w="12700">
            <a:solidFill>
              <a:srgbClr val="D9531E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</a:endParaRPr>
          </a:p>
        </p:txBody>
      </p:sp>
      <p:graphicFrame>
        <p:nvGraphicFramePr>
          <p:cNvPr id="16" name="Object 10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57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00" y="790616"/>
            <a:ext cx="9144000" cy="73818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1600" y="1600200"/>
            <a:ext cx="7488000" cy="4648200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>
              <a:defRPr sz="1800"/>
            </a:lvl1pPr>
            <a:lvl2pPr marL="269875" indent="-268288">
              <a:buClr>
                <a:schemeClr val="accent1"/>
              </a:buClr>
              <a:defRPr sz="1800"/>
            </a:lvl2pPr>
            <a:lvl3pPr marL="541338" indent="-271463">
              <a:buClr>
                <a:schemeClr val="accent1"/>
              </a:buClr>
              <a:defRPr sz="1800"/>
            </a:lvl3pPr>
            <a:lvl4pPr marL="810000" indent="-270000">
              <a:buClr>
                <a:schemeClr val="accent1"/>
              </a:buClr>
              <a:defRPr sz="1800"/>
            </a:lvl4pPr>
            <a:lvl5pPr marL="810000" indent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60511" y="255708"/>
            <a:ext cx="6803995" cy="382588"/>
          </a:xfrm>
          <a:prstGeom prst="rect">
            <a:avLst/>
          </a:prstGeom>
        </p:spPr>
        <p:txBody>
          <a:bodyPr lIns="54000" tIns="0" bIns="0" anchor="ctr">
            <a:noAutofit/>
          </a:bodyPr>
          <a:lstStyle>
            <a:lvl1pPr>
              <a:spcBef>
                <a:spcPts val="0"/>
              </a:spcBef>
              <a:tabLst>
                <a:tab pos="327025" algn="l"/>
              </a:tabLst>
              <a:defRPr sz="1600" b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81600" y="6328369"/>
            <a:ext cx="7488000" cy="154800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0"/>
              </a:spcBef>
              <a:defRPr sz="8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3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monopoly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80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/>
        </p:nvSpPr>
        <p:spPr>
          <a:xfrm>
            <a:off x="381000" y="255588"/>
            <a:ext cx="150813" cy="382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10" name="Connecteur droit 14"/>
          <p:cNvCxnSpPr/>
          <p:nvPr userDrawn="1"/>
        </p:nvCxnSpPr>
        <p:spPr>
          <a:xfrm>
            <a:off x="0" y="714375"/>
            <a:ext cx="9906000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9558338" y="6489700"/>
            <a:ext cx="219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88A80DA-B4DC-456A-85A4-315FFB88D926}" type="slidenum">
              <a:rPr lang="en-US" altLang="en-US" sz="700" smtClean="0">
                <a:solidFill>
                  <a:srgbClr val="004785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 smtClean="0">
              <a:solidFill>
                <a:srgbClr val="004785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168275"/>
            <a:ext cx="13954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6597650"/>
            <a:ext cx="148431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"/>
          <p:cNvSpPr/>
          <p:nvPr userDrawn="1"/>
        </p:nvSpPr>
        <p:spPr>
          <a:xfrm>
            <a:off x="381000" y="1600200"/>
            <a:ext cx="9144000" cy="4648200"/>
          </a:xfrm>
          <a:prstGeom prst="rect">
            <a:avLst/>
          </a:prstGeom>
          <a:noFill/>
          <a:ln w="12700">
            <a:solidFill>
              <a:srgbClr val="D9531E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</a:endParaRPr>
          </a:p>
        </p:txBody>
      </p:sp>
      <p:graphicFrame>
        <p:nvGraphicFramePr>
          <p:cNvPr id="17" name="Object 10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81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Connecteur droit 11"/>
          <p:cNvCxnSpPr/>
          <p:nvPr userDrawn="1"/>
        </p:nvCxnSpPr>
        <p:spPr>
          <a:xfrm>
            <a:off x="381000" y="2133600"/>
            <a:ext cx="9144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00" y="790616"/>
            <a:ext cx="9144000" cy="73818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8400"/>
            <a:ext cx="9144000" cy="3960000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>
              <a:defRPr sz="1800"/>
            </a:lvl1pPr>
            <a:lvl2pPr marL="270000" indent="-270000">
              <a:buClr>
                <a:schemeClr val="accent1"/>
              </a:buClr>
              <a:defRPr lang="en-US" sz="1800" kern="1200" noProof="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itchFamily="34" charset="0"/>
              </a:defRPr>
            </a:lvl2pPr>
            <a:lvl3pPr marL="540000" indent="-270000">
              <a:buClr>
                <a:schemeClr val="accent1"/>
              </a:buClr>
              <a:defRPr sz="1800"/>
            </a:lvl3pPr>
            <a:lvl4pPr marL="810000" indent="-270000">
              <a:buClr>
                <a:schemeClr val="accent1"/>
              </a:buClr>
              <a:defRPr sz="1800"/>
            </a:lvl4pPr>
            <a:lvl5pPr marL="810000" indent="0"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81000" y="1600200"/>
            <a:ext cx="9144000" cy="5328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60511" y="255708"/>
            <a:ext cx="6803995" cy="382588"/>
          </a:xfrm>
          <a:prstGeom prst="rect">
            <a:avLst/>
          </a:prstGeom>
        </p:spPr>
        <p:txBody>
          <a:bodyPr lIns="54000" tIns="0" bIns="0" anchor="ctr">
            <a:noAutofit/>
          </a:bodyPr>
          <a:lstStyle>
            <a:lvl1pPr>
              <a:spcBef>
                <a:spcPts val="0"/>
              </a:spcBef>
              <a:tabLst>
                <a:tab pos="327025" algn="l"/>
              </a:tabLst>
              <a:defRPr sz="1600" b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81600" y="6328369"/>
            <a:ext cx="7488000" cy="154800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0"/>
              </a:spcBef>
              <a:defRPr sz="8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7018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monopoly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00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 userDrawn="1"/>
        </p:nvSpPr>
        <p:spPr>
          <a:xfrm>
            <a:off x="381000" y="255588"/>
            <a:ext cx="150813" cy="382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12" name="Connecteur droit 14"/>
          <p:cNvCxnSpPr/>
          <p:nvPr userDrawn="1"/>
        </p:nvCxnSpPr>
        <p:spPr>
          <a:xfrm>
            <a:off x="0" y="714375"/>
            <a:ext cx="9906000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9558338" y="6489700"/>
            <a:ext cx="219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515E708-6761-4938-BFB0-ACF4739BE082}" type="slidenum">
              <a:rPr lang="en-US" altLang="en-US" sz="700" smtClean="0">
                <a:solidFill>
                  <a:srgbClr val="004785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 smtClean="0">
              <a:solidFill>
                <a:srgbClr val="004785"/>
              </a:solidFill>
            </a:endParaRPr>
          </a:p>
        </p:txBody>
      </p:sp>
      <p:pic>
        <p:nvPicPr>
          <p:cNvPr id="16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168275"/>
            <a:ext cx="13954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6597650"/>
            <a:ext cx="148431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"/>
          <p:cNvSpPr/>
          <p:nvPr userDrawn="1"/>
        </p:nvSpPr>
        <p:spPr>
          <a:xfrm>
            <a:off x="381000" y="1600200"/>
            <a:ext cx="9144000" cy="4648200"/>
          </a:xfrm>
          <a:prstGeom prst="rect">
            <a:avLst/>
          </a:prstGeom>
          <a:noFill/>
          <a:ln w="12700">
            <a:solidFill>
              <a:srgbClr val="D9531E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</a:endParaRPr>
          </a:p>
        </p:txBody>
      </p:sp>
      <p:graphicFrame>
        <p:nvGraphicFramePr>
          <p:cNvPr id="19" name="Object 10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005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Connecteur droit 11"/>
          <p:cNvCxnSpPr/>
          <p:nvPr userDrawn="1"/>
        </p:nvCxnSpPr>
        <p:spPr>
          <a:xfrm>
            <a:off x="381000" y="2133600"/>
            <a:ext cx="43053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Connecteur droit 11"/>
          <p:cNvCxnSpPr/>
          <p:nvPr userDrawn="1"/>
        </p:nvCxnSpPr>
        <p:spPr>
          <a:xfrm>
            <a:off x="5219700" y="2133600"/>
            <a:ext cx="43053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600" y="790616"/>
            <a:ext cx="9144000" cy="73818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8400"/>
            <a:ext cx="4305600" cy="3960000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>
              <a:defRPr sz="1800"/>
            </a:lvl1pPr>
            <a:lvl2pPr marL="270000" indent="-270000">
              <a:buClr>
                <a:schemeClr val="accent1"/>
              </a:buClr>
              <a:defRPr lang="en-US" sz="1800" kern="1200" noProof="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itchFamily="34" charset="0"/>
              </a:defRPr>
            </a:lvl2pPr>
            <a:lvl3pPr marL="540000" indent="-270000">
              <a:buClr>
                <a:schemeClr val="accent1"/>
              </a:buClr>
              <a:defRPr sz="1800"/>
            </a:lvl3pPr>
            <a:lvl4pPr marL="810000" indent="-270000">
              <a:buClr>
                <a:schemeClr val="accent1"/>
              </a:buClr>
              <a:defRPr sz="1800"/>
            </a:lvl4pPr>
            <a:lvl5pPr marL="810000" indent="0"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219400" y="2288400"/>
            <a:ext cx="4305600" cy="3960000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>
              <a:defRPr sz="1800"/>
            </a:lvl1pPr>
            <a:lvl2pPr marL="270000" indent="-270000">
              <a:buClr>
                <a:schemeClr val="accent1"/>
              </a:buClr>
              <a:defRPr lang="en-US" sz="1800" kern="1200" noProof="0" dirty="0" smtClean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itchFamily="34" charset="0"/>
              </a:defRPr>
            </a:lvl2pPr>
            <a:lvl3pPr marL="540000" indent="-270000">
              <a:buClr>
                <a:schemeClr val="accent1"/>
              </a:buClr>
              <a:defRPr sz="1800"/>
            </a:lvl3pPr>
            <a:lvl4pPr marL="810000" indent="-270000">
              <a:buClr>
                <a:schemeClr val="accent1"/>
              </a:buClr>
              <a:defRPr sz="1800"/>
            </a:lvl4pPr>
            <a:lvl5pPr marL="810000" indent="0"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81000" y="1600200"/>
            <a:ext cx="4305600" cy="5328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219400" y="1600200"/>
            <a:ext cx="4305600" cy="5328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60511" y="255708"/>
            <a:ext cx="6803995" cy="382588"/>
          </a:xfrm>
          <a:prstGeom prst="rect">
            <a:avLst/>
          </a:prstGeom>
        </p:spPr>
        <p:txBody>
          <a:bodyPr lIns="54000" tIns="0" bIns="0" anchor="ctr">
            <a:noAutofit/>
          </a:bodyPr>
          <a:lstStyle>
            <a:lvl1pPr>
              <a:spcBef>
                <a:spcPts val="0"/>
              </a:spcBef>
              <a:tabLst>
                <a:tab pos="327025" algn="l"/>
              </a:tabLst>
              <a:defRPr sz="1600" b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81600" y="6328369"/>
            <a:ext cx="7488000" cy="154800"/>
          </a:xfrm>
          <a:prstGeom prst="rect">
            <a:avLst/>
          </a:prstGeom>
        </p:spPr>
        <p:txBody>
          <a:bodyPr tIns="0" bIns="0"/>
          <a:lstStyle>
            <a:lvl1pPr>
              <a:spcBef>
                <a:spcPts val="0"/>
              </a:spcBef>
              <a:defRPr sz="800"/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942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dirty="0"/>
              <a:t>Click to edit Master subtitle style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sk-SK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0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142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572250"/>
            <a:ext cx="990600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22400"/>
            <a:ext cx="9906000" cy="136525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endParaRPr lang="en-US" sz="1200" dirty="0">
              <a:solidFill>
                <a:srgbClr val="0047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408863" y="1989138"/>
            <a:ext cx="2116137" cy="765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en-US" sz="1600" dirty="0">
                <a:solidFill>
                  <a:srgbClr val="007CC3"/>
                </a:solidFill>
              </a:rPr>
              <a:t>Client Logo Area</a:t>
            </a:r>
          </a:p>
          <a:p>
            <a:pPr algn="ctr">
              <a:defRPr/>
            </a:pPr>
            <a:r>
              <a:rPr lang="lb-LU" sz="1600" i="1" dirty="0">
                <a:solidFill>
                  <a:srgbClr val="007CC3"/>
                </a:solidFill>
              </a:rPr>
              <a:t>Remove borders</a:t>
            </a:r>
            <a:endParaRPr lang="fr-LU" sz="1600" i="1" dirty="0">
              <a:solidFill>
                <a:srgbClr val="007CC3"/>
              </a:solidFill>
            </a:endParaRPr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4363"/>
            <a:ext cx="32559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381000" y="2108201"/>
            <a:ext cx="5940000" cy="4140199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600">
                <a:solidFill>
                  <a:schemeClr val="tx1"/>
                </a:solidFill>
              </a:defRPr>
            </a:lvl1pPr>
            <a:lvl2pPr>
              <a:lnSpc>
                <a:spcPct val="90000"/>
              </a:lnSpc>
              <a:buClr>
                <a:schemeClr val="accent1"/>
              </a:buClr>
              <a:defRPr sz="1600"/>
            </a:lvl2pPr>
            <a:lvl3pPr>
              <a:lnSpc>
                <a:spcPct val="90000"/>
              </a:lnSpc>
              <a:buClr>
                <a:schemeClr val="accent1"/>
              </a:buClr>
              <a:defRPr sz="1600"/>
            </a:lvl3pPr>
            <a:lvl4pPr>
              <a:lnSpc>
                <a:spcPct val="90000"/>
              </a:lnSpc>
              <a:buClr>
                <a:schemeClr val="accent1"/>
              </a:buClr>
              <a:defRPr sz="1600"/>
            </a:lvl4pPr>
            <a:lvl5pPr marL="810000" indent="0">
              <a:lnSpc>
                <a:spcPct val="90000"/>
              </a:lnSpc>
              <a:buClr>
                <a:schemeClr val="accent1"/>
              </a:buClr>
              <a:defRPr sz="16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7076" y="6593850"/>
            <a:ext cx="8471849" cy="23492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algn="ctr">
              <a:spcBef>
                <a:spcPts val="0"/>
              </a:spcBef>
              <a:defRPr sz="1400" b="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>
              <a:defRPr sz="1100" b="1"/>
            </a:lvl2pPr>
            <a:lvl3pPr>
              <a:defRPr sz="1100" b="1"/>
            </a:lvl3pPr>
            <a:lvl4pPr>
              <a:defRPr sz="1100" b="1"/>
            </a:lvl4pPr>
            <a:lvl5pPr>
              <a:defRPr sz="1100" b="1"/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3" name="Espace réservé du contenu 6"/>
          <p:cNvSpPr>
            <a:spLocks noGrp="1"/>
          </p:cNvSpPr>
          <p:nvPr>
            <p:ph sz="quarter" idx="15"/>
          </p:nvPr>
        </p:nvSpPr>
        <p:spPr>
          <a:xfrm>
            <a:off x="6573000" y="4172645"/>
            <a:ext cx="2952000" cy="207575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400">
                <a:solidFill>
                  <a:schemeClr val="tx2"/>
                </a:solidFill>
              </a:defRPr>
            </a:lvl1pPr>
            <a:lvl2pPr>
              <a:lnSpc>
                <a:spcPct val="90000"/>
              </a:lnSpc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lnSpc>
                <a:spcPct val="90000"/>
              </a:lnSpc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lnSpc>
                <a:spcPct val="90000"/>
              </a:lnSpc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 marL="627063" indent="0">
              <a:lnSpc>
                <a:spcPct val="90000"/>
              </a:lnSpc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10999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12">
            <a:extLst>
              <a:ext uri="{FF2B5EF4-FFF2-40B4-BE49-F238E27FC236}">
                <a16:creationId xmlns:a16="http://schemas.microsoft.com/office/drawing/2014/main" id="{04CC5FD4-1915-433C-AF8A-57995DB5F8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0600"/>
            <a:ext cx="9906000" cy="8839200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65D841B5-C8CC-4167-9B9F-36D8769B39C6}"/>
              </a:ext>
            </a:extLst>
          </p:cNvPr>
          <p:cNvSpPr txBox="1">
            <a:spLocks/>
          </p:cNvSpPr>
          <p:nvPr userDrawn="1"/>
        </p:nvSpPr>
        <p:spPr>
          <a:xfrm>
            <a:off x="681038" y="1186880"/>
            <a:ext cx="3221253" cy="19556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FFFFFF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algn="l"/>
            <a:r>
              <a:rPr lang="sk-SK" sz="3250" noProof="0" dirty="0">
                <a:solidFill>
                  <a:srgbClr val="263C80"/>
                </a:solidFill>
                <a:latin typeface="Asap" panose="020F0504030202060203" pitchFamily="34" charset="0"/>
              </a:rPr>
              <a:t>Ďakujem </a:t>
            </a:r>
            <a:br>
              <a:rPr lang="sk-SK" sz="3250" noProof="0" dirty="0">
                <a:solidFill>
                  <a:srgbClr val="263C80"/>
                </a:solidFill>
                <a:latin typeface="Asap" panose="020F0504030202060203" pitchFamily="34" charset="0"/>
              </a:rPr>
            </a:br>
            <a:r>
              <a:rPr lang="sk-SK" sz="3250" noProof="0" dirty="0">
                <a:solidFill>
                  <a:srgbClr val="263C80"/>
                </a:solidFill>
                <a:latin typeface="Asap" panose="020F0504030202060203" pitchFamily="34" charset="0"/>
              </a:rPr>
              <a:t>za pozornosť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CDF678-341D-45A0-AB86-521E9D077D1D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3629971"/>
            <a:ext cx="273540" cy="0"/>
          </a:xfrm>
          <a:prstGeom prst="line">
            <a:avLst/>
          </a:prstGeom>
          <a:ln w="38100">
            <a:solidFill>
              <a:srgbClr val="D1D3D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1E255B-B265-4E24-BA14-A1D9402D5CAE}"/>
              </a:ext>
            </a:extLst>
          </p:cNvPr>
          <p:cNvCxnSpPr>
            <a:cxnSpLocks/>
          </p:cNvCxnSpPr>
          <p:nvPr userDrawn="1"/>
        </p:nvCxnSpPr>
        <p:spPr>
          <a:xfrm flipH="1">
            <a:off x="6411799" y="1384294"/>
            <a:ext cx="273540" cy="0"/>
          </a:xfrm>
          <a:prstGeom prst="line">
            <a:avLst/>
          </a:prstGeom>
          <a:ln w="38100">
            <a:solidFill>
              <a:srgbClr val="0055A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AFE650-DD0A-4D8B-BD69-9597D717C79E}"/>
              </a:ext>
            </a:extLst>
          </p:cNvPr>
          <p:cNvCxnSpPr>
            <a:cxnSpLocks/>
          </p:cNvCxnSpPr>
          <p:nvPr userDrawn="1"/>
        </p:nvCxnSpPr>
        <p:spPr>
          <a:xfrm flipH="1">
            <a:off x="9053627" y="6197455"/>
            <a:ext cx="273540" cy="0"/>
          </a:xfrm>
          <a:prstGeom prst="line">
            <a:avLst/>
          </a:prstGeom>
          <a:ln w="38100">
            <a:solidFill>
              <a:srgbClr val="ED1C2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Zástupný objekt pre text 3">
            <a:extLst>
              <a:ext uri="{FF2B5EF4-FFF2-40B4-BE49-F238E27FC236}">
                <a16:creationId xmlns:a16="http://schemas.microsoft.com/office/drawing/2014/main" id="{C6092E3C-59FF-4D21-9C96-30BDAA9A80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510204"/>
            <a:ext cx="2826047" cy="13477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975">
                <a:solidFill>
                  <a:srgbClr val="5C5F70"/>
                </a:solidFill>
              </a:defRPr>
            </a:lvl1pPr>
            <a:lvl2pPr marL="371475" indent="0">
              <a:buNone/>
              <a:defRPr sz="975"/>
            </a:lvl2pPr>
            <a:lvl3pPr marL="742950" indent="0">
              <a:buNone/>
              <a:defRPr sz="975"/>
            </a:lvl3pPr>
            <a:lvl4pPr marL="1114425" indent="0">
              <a:buNone/>
              <a:defRPr sz="975"/>
            </a:lvl4pPr>
            <a:lvl5pPr marL="1485900" indent="0">
              <a:buNone/>
              <a:defRPr sz="975"/>
            </a:lvl5pPr>
          </a:lstStyle>
          <a:p>
            <a:pPr lvl="0"/>
            <a:r>
              <a:rPr lang="en-US" dirty="0"/>
              <a:t>+ 421 2 20928xxx </a:t>
            </a:r>
            <a:br>
              <a:rPr lang="en-US" dirty="0"/>
            </a:br>
            <a:r>
              <a:rPr lang="en-US" dirty="0"/>
              <a:t>kontakt@vicepremier.gov.sk</a:t>
            </a:r>
            <a:br>
              <a:rPr lang="en-US" dirty="0"/>
            </a:br>
            <a:r>
              <a:rPr lang="en-US" dirty="0"/>
              <a:t>www.vicepremier.gov.sk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8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81037" y="430310"/>
            <a:ext cx="5871782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60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961170"/>
            <a:ext cx="8543925" cy="400271"/>
          </a:xfrm>
        </p:spPr>
        <p:txBody>
          <a:bodyPr/>
          <a:lstStyle>
            <a:lvl1pPr marL="0" indent="0">
              <a:buNone/>
              <a:defRPr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038" y="1825625"/>
            <a:ext cx="854392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81037" y="430310"/>
            <a:ext cx="5871782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472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6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81037" y="430310"/>
            <a:ext cx="5871782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51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81037" y="430310"/>
            <a:ext cx="5871782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141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81037" y="430310"/>
            <a:ext cx="5871782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27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 lang="sk-SK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1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oleObject" Target="../embeddings/oleObject3.bin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vmlDrawing" Target="../drawings/vmlDrawing3.v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png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115353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9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600" y="790616"/>
            <a:ext cx="9144000" cy="7381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Hello, please insert your Action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600" y="1600800"/>
            <a:ext cx="9144000" cy="4647600"/>
          </a:xfrm>
          <a:prstGeom prst="rect">
            <a:avLst/>
          </a:prstGeom>
        </p:spPr>
        <p:txBody>
          <a:bodyPr vert="horz" lIns="0" tIns="90000" rIns="0" bIns="90000" rtlCol="0">
            <a:noAutofit/>
          </a:bodyPr>
          <a:lstStyle/>
          <a:p>
            <a:pPr lvl="0"/>
            <a:r>
              <a:rPr lang="fr-FR" dirty="0" err="1" smtClean="0"/>
              <a:t>Level</a:t>
            </a:r>
            <a:r>
              <a:rPr lang="fr-FR" dirty="0" smtClean="0"/>
              <a:t> 0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3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  <a:p>
            <a:pPr lvl="4"/>
            <a:r>
              <a:rPr lang="fr-FR" dirty="0" err="1" smtClean="0"/>
              <a:t>Level</a:t>
            </a:r>
            <a:r>
              <a:rPr lang="fr-FR" dirty="0" smtClean="0"/>
              <a:t> 4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81600" y="256158"/>
            <a:ext cx="126000" cy="387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16" name="Connecteur droit 14"/>
          <p:cNvCxnSpPr/>
          <p:nvPr userDrawn="1"/>
        </p:nvCxnSpPr>
        <p:spPr>
          <a:xfrm>
            <a:off x="0" y="714456"/>
            <a:ext cx="990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9558906" y="6489052"/>
            <a:ext cx="21863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r" eaLnBrk="0" hangingPunct="0">
              <a:spcBef>
                <a:spcPct val="0"/>
              </a:spcBef>
            </a:pPr>
            <a:fld id="{CA48D800-1282-4793-80DF-9F8E83675139}" type="slidenum">
              <a:rPr lang="en-US" sz="700" smtClean="0">
                <a:solidFill>
                  <a:schemeClr val="bg1"/>
                </a:solidFill>
                <a:latin typeface="Gill Sans MT" panose="020B0502020104020203" pitchFamily="34" charset="0"/>
              </a:rPr>
              <a:pPr algn="r" eaLnBrk="0" hangingPunct="0">
                <a:spcBef>
                  <a:spcPct val="0"/>
                </a:spcBef>
              </a:pPr>
              <a:t>‹#›</a:t>
            </a:fld>
            <a:endParaRPr lang="en-US" sz="7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800" y="6597352"/>
            <a:ext cx="1486800" cy="15870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393576" y="256696"/>
            <a:ext cx="2132023" cy="381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lb-LU" sz="1600" dirty="0" smtClean="0">
                <a:solidFill>
                  <a:schemeClr val="bg1"/>
                </a:solidFill>
                <a:latin typeface="+mn-lt"/>
              </a:rPr>
              <a:t>Client</a:t>
            </a:r>
            <a:r>
              <a:rPr lang="lb-LU" sz="1600" baseline="0" dirty="0" smtClean="0">
                <a:solidFill>
                  <a:schemeClr val="bg1"/>
                </a:solidFill>
                <a:latin typeface="+mn-lt"/>
              </a:rPr>
              <a:t> Name or Logo</a:t>
            </a:r>
            <a:br>
              <a:rPr lang="lb-LU" sz="1600" baseline="0" dirty="0" smtClean="0">
                <a:solidFill>
                  <a:schemeClr val="bg1"/>
                </a:solidFill>
                <a:latin typeface="+mn-lt"/>
              </a:rPr>
            </a:br>
            <a:r>
              <a:rPr lang="lb-LU" sz="1600" i="1" baseline="0" dirty="0" smtClean="0">
                <a:solidFill>
                  <a:schemeClr val="bg1"/>
                </a:solidFill>
                <a:latin typeface="+mn-lt"/>
              </a:rPr>
              <a:t>Remove borders</a:t>
            </a:r>
            <a:endParaRPr lang="fr-LU" sz="160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84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1500"/>
        </a:spcBef>
        <a:buFontTx/>
        <a:buNone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1pPr>
      <a:lvl2pPr marL="270000" indent="-268288" algn="l" defTabSz="914400" rtl="0" eaLnBrk="1" latinLnBrk="0" hangingPunct="1">
        <a:spcBef>
          <a:spcPts val="1000"/>
        </a:spcBef>
        <a:buClr>
          <a:schemeClr val="bg1"/>
        </a:buClr>
        <a:buFont typeface="Wingdings" pitchFamily="2" charset="2"/>
        <a:buChar char="n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540000" indent="-268288" algn="l" defTabSz="914400" rtl="0" eaLnBrk="1" latinLnBrk="0" hangingPunct="1">
        <a:spcBef>
          <a:spcPts val="500"/>
        </a:spcBef>
        <a:buClr>
          <a:schemeClr val="bg1"/>
        </a:buClr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810000" indent="-270000" algn="l" defTabSz="914400" rtl="0" eaLnBrk="1" latinLnBrk="0" hangingPunct="1">
        <a:spcBef>
          <a:spcPts val="5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810000" indent="0" algn="l" defTabSz="914400" rtl="0" eaLnBrk="1" latinLnBrk="0" hangingPunct="1">
        <a:spcBef>
          <a:spcPts val="500"/>
        </a:spcBef>
        <a:buFontTx/>
        <a:buNone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7" y="430310"/>
            <a:ext cx="5871782" cy="5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880"/>
            <a:ext cx="8543925" cy="4851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F6FA-EEDC-4E0F-B4E8-78EA30F450DD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s://www.vicepremier.gov.sk/wp-content/uploads/2016/05/UPVSR-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185738"/>
            <a:ext cx="2500978" cy="9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27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80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1950" b="1" kern="1200">
          <a:solidFill>
            <a:schemeClr val="accent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625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300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138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138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11"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790575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Hello, please insert your Action title here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000" y="255588"/>
            <a:ext cx="150813" cy="382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LU">
              <a:solidFill>
                <a:prstClr val="white"/>
              </a:solidFill>
            </a:endParaRPr>
          </a:p>
        </p:txBody>
      </p:sp>
      <p:cxnSp>
        <p:nvCxnSpPr>
          <p:cNvPr id="14" name="Connecteur droit 14"/>
          <p:cNvCxnSpPr/>
          <p:nvPr userDrawn="1"/>
        </p:nvCxnSpPr>
        <p:spPr>
          <a:xfrm>
            <a:off x="0" y="714375"/>
            <a:ext cx="9906000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558338" y="6489700"/>
            <a:ext cx="2190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1F94917-704C-48C2-9758-194FF65FAA08}" type="slidenum">
              <a:rPr lang="en-US" altLang="en-US" sz="700" smtClean="0">
                <a:solidFill>
                  <a:srgbClr val="004785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700" smtClean="0">
              <a:solidFill>
                <a:srgbClr val="004785"/>
              </a:solidFill>
            </a:endParaRPr>
          </a:p>
        </p:txBody>
      </p:sp>
      <p:pic>
        <p:nvPicPr>
          <p:cNvPr id="1032" name="Picture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168275"/>
            <a:ext cx="13954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6597650"/>
            <a:ext cx="1484313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"/>
          <p:cNvSpPr/>
          <p:nvPr userDrawn="1"/>
        </p:nvSpPr>
        <p:spPr>
          <a:xfrm>
            <a:off x="381000" y="1600200"/>
            <a:ext cx="9144000" cy="4648200"/>
          </a:xfrm>
          <a:prstGeom prst="rect">
            <a:avLst/>
          </a:prstGeom>
          <a:noFill/>
          <a:ln w="12700">
            <a:solidFill>
              <a:srgbClr val="D9531E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err="1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9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8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Gill Sans MT" panose="020B0502020104020203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ill Sans MT" panose="020B0502020104020203" pitchFamily="34" charset="-18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1500"/>
        </a:spcBef>
        <a:spcAft>
          <a:spcPct val="0"/>
        </a:spcAft>
        <a:defRPr kern="1200">
          <a:solidFill>
            <a:srgbClr val="004785"/>
          </a:solidFill>
          <a:latin typeface="Gill Sans MT" panose="020B0502020104020203" pitchFamily="34" charset="0"/>
          <a:ea typeface="+mn-ea"/>
          <a:cs typeface="Arial" pitchFamily="34" charset="0"/>
        </a:defRPr>
      </a:lvl1pPr>
      <a:lvl2pPr marL="269875" indent="-268288" algn="l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kern="1200">
          <a:solidFill>
            <a:srgbClr val="004785"/>
          </a:solidFill>
          <a:latin typeface="Gill Sans MT" panose="020B0502020104020203" pitchFamily="34" charset="0"/>
          <a:ea typeface="+mn-ea"/>
          <a:cs typeface="Arial" pitchFamily="34" charset="0"/>
        </a:defRPr>
      </a:lvl2pPr>
      <a:lvl3pPr marL="539750" indent="-268288" algn="l" rtl="0" eaLnBrk="0" fontAlgn="base" hangingPunct="0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kern="1200">
          <a:solidFill>
            <a:srgbClr val="004785"/>
          </a:solidFill>
          <a:latin typeface="Gill Sans MT" panose="020B0502020104020203" pitchFamily="34" charset="0"/>
          <a:ea typeface="+mn-ea"/>
          <a:cs typeface="Arial" pitchFamily="34" charset="0"/>
        </a:defRPr>
      </a:lvl3pPr>
      <a:lvl4pPr marL="809625" indent="-269875" algn="l" rtl="0" eaLnBrk="0" fontAlgn="base" hangingPunct="0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kern="1200">
          <a:solidFill>
            <a:srgbClr val="004785"/>
          </a:solidFill>
          <a:latin typeface="Gill Sans MT" panose="020B0502020104020203" pitchFamily="34" charset="0"/>
          <a:ea typeface="+mn-ea"/>
          <a:cs typeface="Arial" pitchFamily="34" charset="0"/>
        </a:defRPr>
      </a:lvl4pPr>
      <a:lvl5pPr marL="809625" algn="l" rtl="0" eaLnBrk="0" fontAlgn="base" hangingPunct="0">
        <a:spcBef>
          <a:spcPts val="500"/>
        </a:spcBef>
        <a:spcAft>
          <a:spcPct val="0"/>
        </a:spcAft>
        <a:buClr>
          <a:schemeClr val="accent1"/>
        </a:buClr>
        <a:defRPr kern="1200">
          <a:solidFill>
            <a:srgbClr val="004785"/>
          </a:solidFill>
          <a:latin typeface="Gill Sans MT" panose="020B0502020104020203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7opii@vicepremier.gov.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vicepremier.gov.sk/" TargetMode="External"/><Relationship Id="rId4" Type="http://schemas.openxmlformats.org/officeDocument/2006/relationships/hyperlink" Target="http://www.informatizacia.s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o7opii@vicepremier.gov.s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://www.vicepremier.gov.sk/" TargetMode="External"/><Relationship Id="rId4" Type="http://schemas.openxmlformats.org/officeDocument/2006/relationships/hyperlink" Target="http://www.informatizacia.s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cepremier.gov.sk/" TargetMode="External"/><Relationship Id="rId3" Type="http://schemas.openxmlformats.org/officeDocument/2006/relationships/slideLayout" Target="../slideLayouts/slideLayout15.xml"/><Relationship Id="rId7" Type="http://schemas.openxmlformats.org/officeDocument/2006/relationships/hyperlink" Target="https://www.vicepremier.gov.sk/projekty/projekty-esif/operacny-program-integrovana-infrastruktura/prioritna-os-7-informacna-spolocnost/vyzvania-a-vyzvy/vyzva-c-opii-2018-7-1-dop-na-predkladanie-ziadosti-o-poskytnutie-nenavratneho-financneho-prispevku-wifi-pre-teba/" TargetMode="External"/><Relationship Id="rId2" Type="http://schemas.openxmlformats.org/officeDocument/2006/relationships/tags" Target="../tags/tag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10.emf"/><Relationship Id="rId2" Type="http://schemas.openxmlformats.org/officeDocument/2006/relationships/vmlDrawing" Target="../drawings/vmlDrawing15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text 1">
            <a:extLst>
              <a:ext uri="{FF2B5EF4-FFF2-40B4-BE49-F238E27FC236}">
                <a16:creationId xmlns:a16="http://schemas.microsoft.com/office/drawing/2014/main" id="{1220980B-6419-43E1-B8CA-4BFD1826C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WiFi pre Teba</a:t>
            </a:r>
          </a:p>
          <a:p>
            <a:r>
              <a:rPr lang="sk-SK" dirty="0" smtClean="0"/>
              <a:t>Výzva</a:t>
            </a:r>
            <a:endParaRPr lang="sk-SK" dirty="0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4BBD180D-E7BE-4E98-9CD3-D462AAAFC3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dirty="0" smtClean="0">
                <a:hlinkClick r:id="rId3"/>
              </a:rPr>
              <a:t>po7opii@vicepremier.gov.sk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www.informatizacia.sk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www.vicepremier.gov.sk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62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87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– Žiadosť o platbu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dirty="0"/>
              <a:t> </a:t>
            </a:r>
            <a:endParaRPr lang="sk-SK" sz="1800" b="1" dirty="0" smtClean="0"/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12. Ostatné prílohy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Test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splnenia technických parametrov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Technická správa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Technické listy aktívnych prvkov (špecifikácia produktov)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Mapové podklady (mapa zapojenia)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Bloková schéma</a:t>
            </a:r>
          </a:p>
          <a:p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Predkladanie dokladov pri Žiadosti o platbu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4BBD180D-E7BE-4E98-9CD3-D462AAAFC3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dirty="0" smtClean="0">
                <a:hlinkClick r:id="rId3"/>
              </a:rPr>
              <a:t>po7opii@vicepremier.gov.sk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www.informatizacia.sk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www.vicepremier.gov.sk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58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74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60511" y="255708"/>
            <a:ext cx="6803995" cy="326998"/>
          </a:xfrm>
        </p:spPr>
        <p:txBody>
          <a:bodyPr/>
          <a:lstStyle/>
          <a:p>
            <a:r>
              <a:rPr lang="sk-SK" dirty="0" smtClean="0"/>
              <a:t>WiFi pre Teba - výzva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8842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 marL="447675">
              <a:spcAft>
                <a:spcPts val="600"/>
              </a:spcAft>
            </a:pPr>
            <a:endParaRPr lang="sk-SK" sz="2000" dirty="0" smtClean="0">
              <a:solidFill>
                <a:schemeClr val="tx1">
                  <a:lumMod val="60000"/>
                  <a:lumOff val="40000"/>
                </a:schemeClr>
              </a:solidFill>
              <a:latin typeface="Arial Narrow" panose="020B0606020202030204" pitchFamily="34" charset="0"/>
              <a:hlinkClick r:id="rId7"/>
            </a:endParaRPr>
          </a:p>
          <a:p>
            <a:pPr marL="447675">
              <a:spcAft>
                <a:spcPts val="0"/>
              </a:spcAft>
            </a:pPr>
            <a:r>
              <a:rPr lang="sk-SK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hlinkClick r:id="rId7"/>
              </a:rPr>
              <a:t>https</a:t>
            </a:r>
            <a:r>
              <a:rPr lang="sk-SK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hlinkClick r:id="rId7"/>
              </a:rPr>
              <a:t>://</a:t>
            </a:r>
            <a:r>
              <a:rPr lang="sk-SK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hlinkClick r:id="rId7"/>
              </a:rPr>
              <a:t>www.vicepremier.gov.sk/projekty/projekty-esif/operacny-program-integrovana-infrastruktura/prioritna-os-7-informacna-spolocnost/vyzvnia-a-vyzvy/vyzva-c-opii-2018-7-1-dop-na-predkladanie-ziadosti-o-poskytnutie-nenavratneho-financneho-prispevku-wifi-pre-teba/</a:t>
            </a:r>
            <a:endParaRPr lang="sk-SK" sz="2000" dirty="0" smtClean="0">
              <a:solidFill>
                <a:schemeClr val="tx1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447675">
              <a:spcAft>
                <a:spcPts val="300"/>
              </a:spcAft>
            </a:pP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Šesť aktualizácii výzvy 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z dôvodu jej optimalizácie a zohľadnenie implementačnej praxe.</a:t>
            </a:r>
          </a:p>
          <a:p>
            <a:pPr marL="447675">
              <a:spcAft>
                <a:spcPts val="300"/>
              </a:spcAft>
            </a:pPr>
            <a:endParaRPr lang="sk-SK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7675">
              <a:spcAft>
                <a:spcPts val="600"/>
              </a:spcAft>
            </a:pP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Momentálne prebieha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5. hodnotiace kolo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, ktoré sa uzatvára dňa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13.11.2019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r>
              <a:rPr lang="sk-SK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Žiadateľ </a:t>
            </a:r>
            <a:r>
              <a:rPr lang="sk-SK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môže predložiť 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žiadosť o NFP </a:t>
            </a:r>
            <a:r>
              <a:rPr lang="sk-SK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kedykoľvek </a:t>
            </a:r>
            <a:r>
              <a:rPr lang="sk-SK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počas trvania </a:t>
            </a:r>
            <a:r>
              <a:rPr lang="sk-SK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výzvy do dňa jej uzavretia.</a:t>
            </a:r>
          </a:p>
          <a:p>
            <a:pPr marL="447675">
              <a:spcAft>
                <a:spcPts val="300"/>
              </a:spcAft>
            </a:pPr>
            <a:endParaRPr lang="sk-SK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7675">
              <a:spcAft>
                <a:spcPts val="600"/>
              </a:spcAft>
            </a:pP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Vyčerpania finančných prostriedkov vyčlenených na výzvu alebo na základe rozhodnutia SO OPII. Informácia o uzavretí výzvy bude zverejnená na stránke 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  <a:hlinkClick r:id="rId8"/>
              </a:rPr>
              <a:t>www.vicepremier.gov.sk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 marL="447675">
              <a:spcAft>
                <a:spcPts val="600"/>
              </a:spcAft>
            </a:pPr>
            <a:endParaRPr lang="sk-SK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spcAft>
                <a:spcPts val="0"/>
              </a:spcAft>
            </a:pPr>
            <a:r>
              <a:rPr lang="sk-SK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    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- </a:t>
            </a:r>
            <a:r>
              <a:rPr lang="sk-SK" sz="2000" dirty="0">
                <a:solidFill>
                  <a:srgbClr val="BE0F0F"/>
                </a:solidFill>
                <a:latin typeface="Arial Narrow" panose="020B0606020202030204" pitchFamily="34" charset="0"/>
              </a:rPr>
              <a:t>85 % zdroj EÚ </a:t>
            </a:r>
            <a:endParaRPr lang="sk-SK" sz="2000" dirty="0" smtClean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>
              <a:spcAft>
                <a:spcPts val="0"/>
              </a:spcAft>
            </a:pP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     - 10 </a:t>
            </a:r>
            <a:r>
              <a:rPr lang="sk-SK" sz="2000" dirty="0">
                <a:solidFill>
                  <a:srgbClr val="BE0F0F"/>
                </a:solidFill>
                <a:latin typeface="Arial Narrow" panose="020B0606020202030204" pitchFamily="34" charset="0"/>
              </a:rPr>
              <a:t>% štátny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rozpočet </a:t>
            </a:r>
          </a:p>
          <a:p>
            <a:pPr>
              <a:spcAft>
                <a:spcPts val="0"/>
              </a:spcAft>
            </a:pPr>
            <a:r>
              <a:rPr lang="sk-SK" sz="2000" dirty="0">
                <a:solidFill>
                  <a:srgbClr val="BE0F0F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    - 5 </a:t>
            </a:r>
            <a:r>
              <a:rPr lang="sk-SK" sz="2000" dirty="0">
                <a:solidFill>
                  <a:srgbClr val="BE0F0F"/>
                </a:solidFill>
                <a:latin typeface="Arial Narrow" panose="020B0606020202030204" pitchFamily="34" charset="0"/>
              </a:rPr>
              <a:t>%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žiadateľ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300"/>
              </a:spcAft>
            </a:pPr>
            <a:endParaRPr lang="sk-SK" sz="2000" dirty="0" smtClean="0">
              <a:solidFill>
                <a:srgbClr val="BE0F0F"/>
              </a:solidFill>
            </a:endParaRPr>
          </a:p>
          <a:p>
            <a:pPr marL="447675" lvl="0" algn="just" eaLnBrk="1" fontAlgn="auto" hangingPunct="1">
              <a:spcBef>
                <a:spcPts val="1800"/>
              </a:spcBef>
              <a:spcAft>
                <a:spcPts val="0"/>
              </a:spcAft>
            </a:pP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rPr>
              <a:t>Najneskôr </a:t>
            </a:r>
            <a:r>
              <a:rPr lang="sk-SK" sz="20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rPr>
              <a:t>v termíne do </a:t>
            </a:r>
            <a:r>
              <a:rPr lang="sk-SK" sz="2000" dirty="0" smtClean="0">
                <a:solidFill>
                  <a:srgbClr val="BE0F0F"/>
                </a:solidFill>
                <a:latin typeface="Arial Narrow" panose="020B0606020202030204" pitchFamily="34" charset="0"/>
                <a:ea typeface="+mn-ea"/>
                <a:cs typeface="+mn-cs"/>
              </a:rPr>
              <a:t>70 </a:t>
            </a:r>
            <a:r>
              <a:rPr lang="sk-SK" sz="2000" dirty="0">
                <a:solidFill>
                  <a:srgbClr val="BE0F0F"/>
                </a:solidFill>
                <a:latin typeface="Arial Narrow" panose="020B0606020202030204" pitchFamily="34" charset="0"/>
                <a:ea typeface="+mn-ea"/>
                <a:cs typeface="+mn-cs"/>
              </a:rPr>
              <a:t>pracovných dní </a:t>
            </a:r>
            <a:r>
              <a:rPr lang="sk-SK" sz="2000" dirty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rPr>
              <a:t>od termínu uzavretia príslušného hodnotiaceho </a:t>
            </a:r>
            <a:r>
              <a:rPr lang="sk-SK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rPr>
              <a:t> kola.</a:t>
            </a:r>
          </a:p>
          <a:p>
            <a:pPr marL="447675" lvl="0" indent="-447675" algn="just" eaLnBrk="1" fontAlgn="auto" hangingPunct="1">
              <a:spcBef>
                <a:spcPts val="600"/>
              </a:spcBef>
              <a:spcAft>
                <a:spcPts val="0"/>
              </a:spcAft>
            </a:pPr>
            <a:endParaRPr lang="sk-SK" sz="2000" dirty="0" smtClean="0">
              <a:solidFill>
                <a:srgbClr val="000000"/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marL="447675" lvl="0" indent="-447675" algn="just" eaLnBrk="1" fontAlgn="auto" hangingPunct="1">
              <a:spcBef>
                <a:spcPts val="600"/>
              </a:spcBef>
              <a:spcAft>
                <a:spcPts val="0"/>
              </a:spcAft>
            </a:pPr>
            <a:endParaRPr lang="sk-SK" sz="2000" dirty="0">
              <a:solidFill>
                <a:srgbClr val="000000"/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endParaRPr lang="sk-SK" sz="2000" dirty="0">
              <a:solidFill>
                <a:srgbClr val="000000"/>
              </a:solidFill>
            </a:endParaRPr>
          </a:p>
          <a:p>
            <a:endParaRPr lang="sk-SK" sz="2000" dirty="0"/>
          </a:p>
          <a:p>
            <a:endParaRPr lang="sk-SK" sz="2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49121" y="4752397"/>
            <a:ext cx="6828124" cy="1273266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71718" y="726141"/>
            <a:ext cx="9762564" cy="2958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     Výzva </a:t>
            </a:r>
            <a:r>
              <a:rPr lang="sk-SK" sz="2000" b="1" dirty="0">
                <a:solidFill>
                  <a:srgbClr val="BE0F0F"/>
                </a:solidFill>
                <a:latin typeface="Arial Narrow" panose="020B0606020202030204" pitchFamily="34" charset="0"/>
              </a:rPr>
              <a:t>zverejnená dňa 30.07.2018 na: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71718" y="2393577"/>
            <a:ext cx="9762564" cy="322730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     Hodnotenie </a:t>
            </a:r>
            <a:r>
              <a:rPr lang="sk-SK" sz="2000" b="1" dirty="0">
                <a:solidFill>
                  <a:srgbClr val="BE0F0F"/>
                </a:solidFill>
                <a:latin typeface="Arial Narrow" panose="020B0606020202030204" pitchFamily="34" charset="0"/>
              </a:rPr>
              <a:t>žiadostí o NFP prebieha systémom hodnotiacich kôl</a:t>
            </a: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: 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1718" y="3424518"/>
            <a:ext cx="9762564" cy="322730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     Dôvody </a:t>
            </a:r>
            <a:r>
              <a:rPr lang="sk-SK" sz="2000" b="1" dirty="0">
                <a:solidFill>
                  <a:srgbClr val="BE0F0F"/>
                </a:solidFill>
                <a:latin typeface="Arial Narrow" panose="020B0606020202030204" pitchFamily="34" charset="0"/>
              </a:rPr>
              <a:t>uzavretia výzvy: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71718" y="4439785"/>
            <a:ext cx="9762564" cy="351879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     Financovanie </a:t>
            </a:r>
            <a:r>
              <a:rPr lang="sk-SK" sz="2000" b="1" dirty="0">
                <a:solidFill>
                  <a:srgbClr val="BE0F0F"/>
                </a:solidFill>
                <a:latin typeface="Arial Narrow" panose="020B0606020202030204" pitchFamily="34" charset="0"/>
              </a:rPr>
              <a:t>projektu:</a:t>
            </a:r>
          </a:p>
        </p:txBody>
      </p:sp>
      <p:sp>
        <p:nvSpPr>
          <p:cNvPr id="16" name="Obdĺžnik 15"/>
          <p:cNvSpPr/>
          <p:nvPr/>
        </p:nvSpPr>
        <p:spPr>
          <a:xfrm>
            <a:off x="71718" y="5966792"/>
            <a:ext cx="9762564" cy="356194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300"/>
              </a:spcAft>
            </a:pPr>
            <a:r>
              <a:rPr lang="sk-SK" sz="2000" dirty="0" smtClean="0">
                <a:solidFill>
                  <a:srgbClr val="BE0F0F"/>
                </a:solidFill>
              </a:rPr>
              <a:t>     V</a:t>
            </a: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ydanie </a:t>
            </a:r>
            <a:r>
              <a:rPr lang="sk-SK" sz="2000" b="1" dirty="0">
                <a:solidFill>
                  <a:srgbClr val="BE0F0F"/>
                </a:solidFill>
                <a:latin typeface="Arial Narrow" panose="020B0606020202030204" pitchFamily="34" charset="0"/>
              </a:rPr>
              <a:t>rozhodnutia:</a:t>
            </a:r>
          </a:p>
        </p:txBody>
      </p:sp>
    </p:spTree>
    <p:extLst>
      <p:ext uri="{BB962C8B-B14F-4D97-AF65-F5344CB8AC3E}">
        <p14:creationId xmlns:p14="http://schemas.microsoft.com/office/powerpoint/2010/main" val="3663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9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- výzva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69875" indent="-269875" algn="just">
              <a:spcBef>
                <a:spcPts val="12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Prieskum trhu: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predkladanie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dokumentácie k </a:t>
            </a:r>
            <a:r>
              <a:rPr lang="sk-SK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začatiu verejného obstarávania (prieskum trhu)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pri predkladaní žiadosti o NFP len ako </a:t>
            </a:r>
            <a:r>
              <a:rPr lang="sk-SK" sz="18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sken</a:t>
            </a:r>
            <a:r>
              <a:rPr lang="sk-SK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 originálu dokumentov cez ITMS2014+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(nie originál).</a:t>
            </a:r>
          </a:p>
          <a:p>
            <a:pPr marL="269875" indent="-269875" algn="just">
              <a:spcBef>
                <a:spcPts val="12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List vlastníctva: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na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preukázanie vlastníckeho vzťahu k objektom, na ktorých má byť umiestnený prístupový bod je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postačujúce uviesť v žiadosti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o NFP 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číslo </a:t>
            </a:r>
            <a:r>
              <a:rPr lang="sk-SK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relevantného listu vlastníctva a 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číslo </a:t>
            </a:r>
            <a:r>
              <a:rPr lang="sk-SK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parcely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(nie je potrebné predkladať list vlastníctva).</a:t>
            </a:r>
          </a:p>
          <a:p>
            <a:pPr marL="269875" indent="-269875" algn="just">
              <a:spcBef>
                <a:spcPts val="12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Realizácia aktivít: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upravila sa doba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realizácie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projektu na </a:t>
            </a:r>
            <a:r>
              <a:rPr lang="sk-SK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12 mesiacov od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nadobudnutia účinnosti zmluvy o poskytnutí NFP, resp. </a:t>
            </a:r>
            <a:r>
              <a:rPr lang="sk-SK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dátumu uvedenému v Hlásení o realizácii aktivít Projektu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 marL="269875" indent="-269875" algn="just">
              <a:spcBef>
                <a:spcPts val="1200"/>
              </a:spcBef>
              <a:buFont typeface="+mj-lt"/>
              <a:buAutoNum type="arabicPeriod"/>
            </a:pP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Bezúhonnosť: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preukazovanie 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bezúhonnosti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žiadateľov len prostredníctvom 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čestného vyhlásenie, ktoré je súčasťou formulára žiadosti o NFP, tabuľky č. 15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 Nie je potrebné predkladať k žiadosti o NFP výpis z registra trestov, resp. Súhlas pre poskytnutie výpisu z registra trestov.</a:t>
            </a:r>
          </a:p>
          <a:p>
            <a:pPr marL="269875" indent="-269875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Zastupovanie:</a:t>
            </a:r>
            <a:r>
              <a:rPr lang="sk-SK" sz="18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 prípade 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poverenia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na zastupovanie starostu je postačujúce predloženie </a:t>
            </a:r>
            <a:r>
              <a:rPr lang="sk-SK" sz="1800" b="1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skenu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originálu poverenia do ITMS2014+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 Nie je potrebné predkladať originál.</a:t>
            </a:r>
          </a:p>
          <a:p>
            <a:pPr marL="269875" indent="-269875">
              <a:spcBef>
                <a:spcPts val="1200"/>
              </a:spcBef>
              <a:buFont typeface="+mj-lt"/>
              <a:buAutoNum type="arabicPeriod"/>
            </a:pP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Príručka pre 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prijímateľa: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verzia 3, účinná od </a:t>
            </a: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04.10.2019:</a:t>
            </a:r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9263" indent="-1793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Úprava ustanovení k finančnej kontrole na mieste Kapitola E. (tabuľka č. 4)</a:t>
            </a:r>
          </a:p>
          <a:p>
            <a:pPr marL="449263" indent="-1793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Upravila sa príloha č. 1 príručky –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doplnené príklady (inštruktáž) k vypĺňaniu prílohy č. 1.</a:t>
            </a:r>
            <a:endParaRPr lang="sk-SK" sz="1800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Aktualizácie výzvy (6) z dôvodu optimalizácie a legislatívnych zmien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WiFi </a:t>
            </a:r>
            <a:r>
              <a:rPr lang="sk-SK" dirty="0"/>
              <a:t>pre Teba - výzva</a:t>
            </a:r>
            <a:endParaRPr lang="en-US" dirty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44287" y="1262221"/>
            <a:ext cx="954517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sk-SK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Zmena sa týka najmä článku </a:t>
            </a:r>
            <a:r>
              <a:rPr lang="sk-SK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6 </a:t>
            </a:r>
            <a:r>
              <a:rPr lang="sk-SK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zmluvy o poskytnutí NFP:</a:t>
            </a:r>
            <a:endParaRPr lang="sk-SK" b="1" u="sng" dirty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600"/>
              </a:spcBef>
            </a:pPr>
            <a:endParaRPr lang="sk-SK" b="1" dirty="0" smtClean="0">
              <a:solidFill>
                <a:srgbClr val="695AA5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sk-SK" b="1" dirty="0" smtClean="0">
                <a:solidFill>
                  <a:srgbClr val="695AA5"/>
                </a:solidFill>
                <a:latin typeface="Arial Narrow" panose="020B0606020202030204" pitchFamily="34" charset="0"/>
              </a:rPr>
              <a:t>Menej významnej zmeny </a:t>
            </a:r>
            <a:r>
              <a:rPr lang="sk-SK" b="1" dirty="0">
                <a:solidFill>
                  <a:srgbClr val="695AA5"/>
                </a:solidFill>
                <a:latin typeface="Arial Narrow" panose="020B0606020202030204" pitchFamily="34" charset="0"/>
              </a:rPr>
              <a:t>(bez vypracovania dodatku k zmluve</a:t>
            </a:r>
            <a:r>
              <a:rPr lang="sk-SK" b="1" dirty="0" smtClean="0">
                <a:solidFill>
                  <a:srgbClr val="695AA5"/>
                </a:solidFill>
                <a:latin typeface="Arial Narrow" panose="020B0606020202030204" pitchFamily="34" charset="0"/>
              </a:rPr>
              <a:t>) (článok 6, ods.6.2, písm. d).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Prijímateľ uvedenú zmenu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oznámi prostredníctvom </a:t>
            </a:r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emailu, napr.: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omeškanie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so začatím realizácie aktivít projektu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o viac ako 6 mesiacov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od termínu uvedeného v predmete podpory (príloha č. 2 zmluvy o poskytnutí NFP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),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predĺženie celkovej dĺžky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realizácie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hlavných aktivít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projektu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uvedených v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prílohe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č. 2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zmluvy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o poskytnutí NFP, pričom táto celková dĺžka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realizácie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hlavných aktivít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projektu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nesmie prekročiť 12 mesiacov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odo dňa nadobudnutia účinnosti zmluvy o poskytnutí NFP, resp.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od dátumu uvedeného v Hlásení o realizácii aktivít Projektu</a:t>
            </a:r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 algn="just">
              <a:spcBef>
                <a:spcPts val="600"/>
              </a:spcBef>
            </a:pPr>
            <a:endParaRPr lang="sk-SK" b="1" dirty="0" smtClean="0">
              <a:solidFill>
                <a:srgbClr val="695AA5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sk-SK" b="1" dirty="0" smtClean="0">
                <a:solidFill>
                  <a:srgbClr val="695AA5"/>
                </a:solidFill>
                <a:latin typeface="Arial Narrow" panose="020B0606020202030204" pitchFamily="34" charset="0"/>
              </a:rPr>
              <a:t>Významnejšej zmeny (potrebné vypracovať dodatok k zmluve) (článok 6, ods. 6.3).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Prijímateľ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uvedenú zmenu </a:t>
            </a:r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oznámi na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formulári </a:t>
            </a:r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„Žiadosť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o povolenie vykonania zmeny v zmluve o poskytnutí </a:t>
            </a:r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NFP“: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predĺženie realizácie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hlavných aktivít </a:t>
            </a:r>
            <a:r>
              <a:rPr lang="sk-SK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projektu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o viac ako 12 mesiacov </a:t>
            </a:r>
            <a:r>
              <a:rPr lang="sk-SK" dirty="0">
                <a:solidFill>
                  <a:srgbClr val="000000"/>
                </a:solidFill>
                <a:latin typeface="Arial Narrow" panose="020B0606020202030204" pitchFamily="34" charset="0"/>
              </a:rPr>
              <a:t>od nadobudnutia účinnosti zmluvy o poskytnutí NFP, resp. </a:t>
            </a:r>
            <a:r>
              <a:rPr lang="sk-SK" b="1" dirty="0">
                <a:solidFill>
                  <a:srgbClr val="000000"/>
                </a:solidFill>
                <a:latin typeface="Arial Narrow" panose="020B0606020202030204" pitchFamily="34" charset="0"/>
              </a:rPr>
              <a:t>od dátumu uvedenému v Hlásení o realizácii aktivít </a:t>
            </a:r>
            <a:r>
              <a:rPr lang="sk-SK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Projektu.</a:t>
            </a:r>
            <a:endParaRPr lang="sk-SK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600"/>
              </a:spcBef>
            </a:pPr>
            <a:endParaRPr lang="sk-SK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726141"/>
            <a:ext cx="9906000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Aktualizácia formulára zmluvy o poskytnutí NFP z dôvodu optimalizácie a implementačnej praxe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71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</a:t>
            </a:r>
            <a:r>
              <a:rPr lang="sk-SK" dirty="0"/>
              <a:t>-</a:t>
            </a:r>
            <a:r>
              <a:rPr lang="sk-SK" dirty="0" smtClean="0"/>
              <a:t> Žiadosť o NFP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sk-SK" sz="1800" b="1" u="sng" dirty="0" smtClean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endParaRPr lang="sk-SK" sz="1800" b="1" u="sng" dirty="0" smtClean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1. Chýbajúce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alebo nesprávne prílohy: </a:t>
            </a:r>
            <a:endParaRPr lang="sk-SK" sz="1800" b="1" u="sng" dirty="0" smtClean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 marL="449263" indent="-1793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Čestné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vyhlásenie k majetkovo - právnym vzťahom, ktoré je potrebné ako jedinú prílohu priložiť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originál </a:t>
            </a:r>
          </a:p>
          <a:p>
            <a:pPr marL="449263" indent="-1793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V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yhlásenie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k pomoci de </a:t>
            </a:r>
            <a:r>
              <a:rPr lang="sk-SK" sz="18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minimis</a:t>
            </a:r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9263" indent="-1793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Uznesenie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zastupiteľstva o spolufinancovaní bez uvedenia konkrétnej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sumy </a:t>
            </a:r>
          </a:p>
          <a:p>
            <a:pPr marL="449263" indent="-1793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Písomné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poverenie zástupcu starostu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– Žiadosť o NFP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nepodpisoval štatutárny zástupca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obce</a:t>
            </a:r>
          </a:p>
          <a:p>
            <a:pPr marL="449263" indent="-179388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sk-SK" sz="1800">
                <a:solidFill>
                  <a:srgbClr val="000000"/>
                </a:solidFill>
                <a:latin typeface="Arial Narrow" panose="020B0606020202030204" pitchFamily="34" charset="0"/>
              </a:rPr>
              <a:t>Administratívne chyby v Rozpočte </a:t>
            </a:r>
            <a:r>
              <a:rPr lang="sk-SK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projektu </a:t>
            </a:r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2. Obsahové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náležitosti: </a:t>
            </a:r>
          </a:p>
          <a:p>
            <a:pPr marL="449263" indent="-179388"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Nedostatočne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definované umiestnenie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prístupových bodov: chýbajúce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adresy, resp. GPS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súradnice </a:t>
            </a:r>
          </a:p>
          <a:p>
            <a:pPr marL="449263" indent="-179388"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Merateľné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ukazovatele: nesprávne uvedený počet prístupových bodov </a:t>
            </a:r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3. Podklady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k verejnému obstarávaniu: </a:t>
            </a:r>
            <a:endParaRPr lang="sk-SK" sz="1800" b="1" u="sng" dirty="0" smtClean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ezačaté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verejné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obstarávanie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ezadefinovanie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povinného rozsahu technických parametrov</a:t>
            </a:r>
          </a:p>
          <a:p>
            <a:pPr algn="just">
              <a:spcBef>
                <a:spcPts val="1200"/>
              </a:spcBef>
            </a:pP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Nedostatky pri predkladaní Žiadostí o NFP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73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</a:t>
            </a:r>
            <a:r>
              <a:rPr lang="sk-SK" dirty="0"/>
              <a:t>-</a:t>
            </a:r>
            <a:r>
              <a:rPr lang="sk-SK" dirty="0" smtClean="0"/>
              <a:t> Žiadosť o platbu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dirty="0"/>
              <a:t> </a:t>
            </a:r>
            <a:endParaRPr lang="sk-SK" sz="1800" b="1" dirty="0" smtClean="0"/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Základné informácie:</a:t>
            </a:r>
          </a:p>
          <a:p>
            <a:pPr marL="269875" indent="-269875">
              <a:buFont typeface="+mj-lt"/>
              <a:buAutoNum type="arabicPeriod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Žiadosť o platbu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(ŽoP) môže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prijímateľ predložiť na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Sprostredkovateľský orgán (SO)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až po ukončení  kontroly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VO </a:t>
            </a: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69875" indent="-269875">
              <a:buFont typeface="+mj-lt"/>
              <a:buAutoNum type="arabicPeriod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SO nemôže výdavky schváliť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skôr, ako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Riadiaci orgán (RO)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riadne ukončí kontrolu VO, pričom záverom RO je na základe vykonanej kontroly pripustenie predmetných výdavkov do financovania.</a:t>
            </a:r>
          </a:p>
          <a:p>
            <a:endParaRPr lang="sk-SK" sz="1800" b="1" u="sng" dirty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1. Formulár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ŽoP </a:t>
            </a: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ŽoP musí byť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podpísaná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štatutárom a opečiatkovaná</a:t>
            </a: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Zoznam všeobecných príloh v </a:t>
            </a:r>
            <a:r>
              <a:rPr lang="sk-SK" sz="1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ŽoP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 musí  zodpovedať skutočne predloženým prílohám</a:t>
            </a: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Prílohy musia byť originály (pečiatka a podpis), alebo potvrdené, že súhlasia s originálom</a:t>
            </a: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Výdavky musia byť realizované v čase trvania aktivity</a:t>
            </a: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Číslo bankového účtu v ŽoP zhodné s číslom uvedeným v 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zmluve o NFP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2. Deklarované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výdavky musia 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byť</a:t>
            </a:r>
            <a:endParaRPr lang="sk-SK" sz="1800" b="1" u="sng" dirty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rávne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zaradené na aktivitu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S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právne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zaradené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podľa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ekonomickej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klasifikácie (kapitálové výdavky – 721006, a bežné výdavky – 641009)</a:t>
            </a: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S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právny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kód funkčnej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klasifikácie (0111)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a investičnej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akcie (v prípade kapitálových výdavkov 33348) v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 ITMS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S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uma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deklarovaného výdavku musí byť v súlade s faktúrou</a:t>
            </a:r>
          </a:p>
          <a:p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Predkladanie dokladov pri Žiadosti o platbu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66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76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- </a:t>
            </a:r>
            <a:r>
              <a:rPr lang="sk-SK" dirty="0"/>
              <a:t>Žiadosť o platbu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dirty="0"/>
              <a:t> </a:t>
            </a:r>
            <a:endParaRPr lang="sk-SK" sz="1800" b="1" dirty="0" smtClean="0"/>
          </a:p>
          <a:p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3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. Faktúra</a:t>
            </a:r>
            <a:endParaRPr lang="sk-SK" sz="1800" b="1" u="sng" dirty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dátum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dodania musí byť totožný s dátumom akceptácie diela</a:t>
            </a: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číslo účtu dodávateľa, adresa dodávateľa, IČO dodávateľa, č. </a:t>
            </a:r>
            <a:r>
              <a:rPr lang="sk-SK" sz="1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ZoD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  musí byť v súlade so </a:t>
            </a:r>
            <a:r>
              <a:rPr lang="sk-SK" sz="1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ZoD</a:t>
            </a: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musí obsahovať náležitosti podľa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zákona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č. 431/2002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Z.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z. </a:t>
            </a:r>
            <a:r>
              <a:rPr lang="sk-SK" sz="1800" smtClean="0">
                <a:solidFill>
                  <a:srgbClr val="000000"/>
                </a:solidFill>
                <a:latin typeface="Arial Narrow" panose="020B0606020202030204" pitchFamily="34" charset="0"/>
              </a:rPr>
              <a:t>o účtovníctve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 znení neskorších predpisov</a:t>
            </a:r>
          </a:p>
          <a:p>
            <a:pPr lvl="0"/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4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.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Likvidačný / krycí list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Likvidačný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list musí byť totožný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faktúrou (číslo faktúry, dátumy, sumy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5. Dodacie listy - cenová ponuka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uvedením počtu e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xterných,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resp.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interných prístupových bodov (PB)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a súvisiacich nákladových položiek, ktoré sú nevyhnutné k obstaraniu HW, SW, licencií, inštalácií a konfigurácie pre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PB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a vstupujú do obstarávacej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ceny PB</a:t>
            </a:r>
          </a:p>
          <a:p>
            <a:pPr marL="269875"/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6. Akceptačný/preberací protokol </a:t>
            </a:r>
          </a:p>
          <a:p>
            <a:pPr marL="269875" indent="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Dátum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dodania, akceptácie/prebrania musí byť totožný s dátumom vystavenia faktúry</a:t>
            </a:r>
          </a:p>
          <a:p>
            <a:pPr marL="269875" indent="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Názov diela v akceptačnom a preberacom protokole musí byť totožný s </a:t>
            </a:r>
            <a:r>
              <a:rPr lang="sk-SK" sz="1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ZoD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 a faktúrou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Predkladanie dokladov pri Žiadosti o platbu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1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- </a:t>
            </a:r>
            <a:r>
              <a:rPr lang="sk-SK" dirty="0"/>
              <a:t>Žiadosť o platbu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dirty="0"/>
              <a:t> </a:t>
            </a:r>
            <a:endParaRPr lang="sk-SK" sz="1800" b="1" dirty="0" smtClean="0"/>
          </a:p>
          <a:p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7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. </a:t>
            </a:r>
            <a:r>
              <a:rPr lang="sk-SK" sz="1800" b="1" u="sng" dirty="0" err="1">
                <a:solidFill>
                  <a:srgbClr val="BE0F0F"/>
                </a:solidFill>
                <a:latin typeface="Arial Narrow" panose="020B0606020202030204" pitchFamily="34" charset="0"/>
              </a:rPr>
              <a:t>Zaraďovací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 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protokol</a:t>
            </a:r>
            <a:r>
              <a:rPr lang="sk-SK" sz="1800" dirty="0" smtClean="0"/>
              <a:t>   </a:t>
            </a:r>
            <a:endParaRPr lang="sk-SK" sz="1800" dirty="0"/>
          </a:p>
          <a:p>
            <a:pPr marL="449263" lvl="0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Prijímateľ predloží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prípade zaradenia do majetku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V prípade zaúčtovania do zásob kód 112 predloží prijímateľ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doklad k zaúčtovaniu</a:t>
            </a:r>
          </a:p>
          <a:p>
            <a:pPr marL="269875"/>
            <a:endParaRPr lang="sk-SK" sz="1800" b="1" u="sng" dirty="0" smtClean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8. 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Relevantný právny dokument</a:t>
            </a:r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449263" indent="-179388" algn="just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Pri predložení ŽoP je prijímateľ povinný preukázať relevantný právny dokument, ktorým preukazuje vlastnícky vzťah k objektom, na ktoré umiestňuje prístupové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body, napr. nájomná zmluva alebo iný relevantný dokument k objektom, ku ktorým má iný právny vzťah (stĺp verejného osvetlenia, atď.). Daný dokument je dôkazom, že PB môže byť na danom mieste umiestnený aj počas fázy udržateľnosti projektu.</a:t>
            </a:r>
          </a:p>
          <a:p>
            <a:r>
              <a:rPr lang="sk-SK" sz="1800" dirty="0"/>
              <a:t/>
            </a:r>
            <a:br>
              <a:rPr lang="sk-SK" sz="1800" dirty="0"/>
            </a:b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9. Zmluva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s 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dodávateľom (</a:t>
            </a:r>
            <a:r>
              <a:rPr lang="sk-SK" sz="1800" b="1" u="sng" dirty="0" err="1" smtClean="0">
                <a:solidFill>
                  <a:srgbClr val="BE0F0F"/>
                </a:solidFill>
                <a:latin typeface="Arial Narrow" panose="020B0606020202030204" pitchFamily="34" charset="0"/>
              </a:rPr>
              <a:t>ZoD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)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 </a:t>
            </a:r>
          </a:p>
          <a:p>
            <a:pPr marL="449263" indent="-179388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prípade, že </a:t>
            </a:r>
            <a:r>
              <a:rPr lang="sk-SK" sz="1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ZoD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 už bola zverejnená v ITMS2014+ (s odkazom na </a:t>
            </a:r>
            <a:r>
              <a:rPr lang="sk-SK" sz="1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link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 v CRZ), prijímateľ ju nemusí predkladať (platí aj pre dodatky k zmluve s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dodávateľom)</a:t>
            </a: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Predkladanie dokladov pri Žiadosti o platbu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83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dirty="0" smtClean="0"/>
              <a:t>WiFi pre Teba - </a:t>
            </a:r>
            <a:r>
              <a:rPr lang="sk-SK" dirty="0"/>
              <a:t>Žiadosť o platbu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71718" y="726141"/>
            <a:ext cx="9762564" cy="597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</a:pPr>
            <a:endParaRPr lang="sk-SK" sz="23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sk-SK" sz="1800" b="1" dirty="0"/>
              <a:t> </a:t>
            </a:r>
            <a:endParaRPr lang="sk-SK" sz="1800" b="1" dirty="0" smtClean="0"/>
          </a:p>
          <a:p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10. Podrobný </a:t>
            </a:r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popis AP s väzbou na finančné limity</a:t>
            </a:r>
            <a:r>
              <a:rPr lang="sk-SK" sz="1800" b="1" dirty="0"/>
              <a:t/>
            </a:r>
            <a:br>
              <a:rPr lang="sk-SK" sz="1800" b="1" dirty="0"/>
            </a:b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Pri predkladaní ŽoP typu </a:t>
            </a:r>
            <a:r>
              <a:rPr lang="sk-SK" sz="18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predfinancovanie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a refundácia je prijímateľ povinný predložiť vyplnenú prílohu č. 1, v ktorej bude podrobný popis jednotlivých typov prístupových bodov (PB) spolu s väzbou na finančné limity prístupových bodov.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Z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 cenovej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ponuky (resp. dodacieho listu)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musia byť rozpísané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všetky položky</a:t>
            </a: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Každá položka musí byť presne priradená k externému alebo internému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PB, </a:t>
            </a: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>aby súčet cien jednotlivých položiek vyjadroval cenu jednotlivého </a:t>
            </a:r>
            <a:r>
              <a:rPr lang="sk-SK" sz="1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APB</a:t>
            </a:r>
          </a:p>
          <a:p>
            <a:endParaRPr lang="sk-SK" sz="1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/>
            <a:r>
              <a:rPr lang="sk-SK" sz="1800" b="1" u="sng" dirty="0">
                <a:solidFill>
                  <a:srgbClr val="BE0F0F"/>
                </a:solidFill>
                <a:latin typeface="Arial Narrow" panose="020B0606020202030204" pitchFamily="34" charset="0"/>
              </a:rPr>
              <a:t>11. Podklady súvisiace s ukončením </a:t>
            </a:r>
            <a:r>
              <a:rPr lang="sk-SK" sz="1800" b="1" u="sng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projektu (Tabuľka č. 4 Príručka pre prijímateľa)</a:t>
            </a:r>
            <a:endParaRPr lang="sk-SK" sz="1800" b="1" u="sng" dirty="0">
              <a:solidFill>
                <a:srgbClr val="BE0F0F"/>
              </a:solidFill>
              <a:latin typeface="Arial Narrow" panose="020B0606020202030204" pitchFamily="34" charset="0"/>
            </a:endParaRPr>
          </a:p>
          <a:p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sk-SK" sz="1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sk-SK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1718" y="726141"/>
            <a:ext cx="9762564" cy="448235"/>
          </a:xfrm>
          <a:prstGeom prst="rect">
            <a:avLst/>
          </a:prstGeom>
          <a:solidFill>
            <a:srgbClr val="FFE399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sk-SK" sz="2000" b="1" dirty="0" smtClean="0">
                <a:solidFill>
                  <a:srgbClr val="BE0F0F"/>
                </a:solidFill>
                <a:latin typeface="Arial Narrow" panose="020B0606020202030204" pitchFamily="34" charset="0"/>
              </a:rPr>
              <a:t>Predkladanie dokladov pri Žiadosti o platbu</a:t>
            </a:r>
            <a:endParaRPr lang="sk-SK" sz="2000" b="1" dirty="0">
              <a:solidFill>
                <a:srgbClr val="BE0F0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550808"/>
              </p:ext>
            </p:extLst>
          </p:nvPr>
        </p:nvGraphicFramePr>
        <p:xfrm>
          <a:off x="247338" y="3949638"/>
          <a:ext cx="9391337" cy="2301240"/>
        </p:xfrm>
        <a:graphic>
          <a:graphicData uri="http://schemas.openxmlformats.org/drawingml/2006/table">
            <a:tbl>
              <a:tblPr firstRow="1" firstCol="1" bandRow="1"/>
              <a:tblGrid>
                <a:gridCol w="2738495">
                  <a:extLst>
                    <a:ext uri="{9D8B030D-6E8A-4147-A177-3AD203B41FA5}">
                      <a16:colId xmlns:a16="http://schemas.microsoft.com/office/drawing/2014/main" val="2932509863"/>
                    </a:ext>
                  </a:extLst>
                </a:gridCol>
                <a:gridCol w="6652842">
                  <a:extLst>
                    <a:ext uri="{9D8B030D-6E8A-4147-A177-3AD203B41FA5}">
                      <a16:colId xmlns:a16="http://schemas.microsoft.com/office/drawing/2014/main" val="19672490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PREDMET OVERENIA</a:t>
                      </a:r>
                      <a:endParaRPr lang="sk-SK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k-SK" sz="11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POŽADOVANÁ DOKUMENTÁCIA</a:t>
                      </a:r>
                      <a:endParaRPr lang="sk-SK" sz="11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79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Skutočné 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dodanie tovarov, poskytnutie služieb a vykonanie stavebných prác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Fotogaléria</a:t>
                      </a: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sk-SK" sz="1400" b="1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zapojenie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routerov v rámci budovy a fotogaléria (mapový podklad, na ktorom bude jasne vyznačené zapojenie 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endParaRPr lang="sk-SK" sz="14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6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identifikácia objektu v rámci 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(zdroj napr. printscreen google maps)</a:t>
                      </a:r>
                      <a:endParaRPr lang="sk-SK" sz="14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595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vedenie účtovníctva o skutočnostiach týkajúcich sa 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6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Analytická 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evidencia v zmysle zmluvy o poskytnutí NFP (</a:t>
                      </a:r>
                      <a:r>
                        <a:rPr lang="sk-SK" sz="14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printscreen</a:t>
                      </a: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resp. výstup z účtovníctva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747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Archivácia 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dokumentov a podkladov súvisiacich s projektom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Fotogaléria</a:t>
                      </a:r>
                      <a:r>
                        <a:rPr lang="sk-SK" sz="14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a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rchív</a:t>
                      </a:r>
                      <a:endParaRPr lang="sk-SK" sz="14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032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Publicita 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Fotogaléria</a:t>
                      </a:r>
                      <a:r>
                        <a:rPr lang="sk-SK" sz="14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sk-SK" sz="14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printscreen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webovej stránky, plagátu a loga v zmysle zmluvy o poskytnutí NFP a v súlade s Manuálom pre informovanie a komunikáciu.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0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5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3 - &amp;quot;Main contents slide (highlight chapter in use with fill and bold font and remove guide borders when completed)&amp;quot;&quot;/&gt;&lt;property id=&quot;20307&quot; value=&quot;256&quot;/&gt;&lt;/object&gt;&lt;object type=&quot;3&quot; unique_id=&quot;10006&quot;&gt;&lt;property id=&quot;20148&quot; value=&quot;5&quot;/&gt;&lt;property id=&quot;20300&quot; value=&quot;Slide 4 - &amp;quot;Sub-level contents slide if required (remove guide borders when completed)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Example blank slide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Example single monopoly card&amp;quot;&quot;/&gt;&lt;property id=&quot;20307&quot; value=&quot;259&quot;/&gt;&lt;/object&gt;&lt;object type=&quot;3&quot; unique_id=&quot;10009&quot;&gt;&lt;property id=&quot;20148&quot; value=&quot;5&quot;/&gt;&lt;property id=&quot;20300&quot; value=&quot;Slide 7 - &amp;quot;Example monopoly cards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Example two column page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Example table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Notice&amp;quot;&quot;/&gt;&lt;property id=&quot;20307&quot; value=&quot;272&quot;/&gt;&lt;/object&gt;&lt;object type=&quot;3&quot; unique_id=&quot;10013&quot;&gt;&lt;property id=&quot;20148&quot; value=&quot;5&quot;/&gt;&lt;property id=&quot;20300&quot; value=&quot;Slide 11 - &amp;quot;Summary introduction&amp;quot;&quot;/&gt;&lt;property id=&quot;20307&quot; value=&quot;264&quot;/&gt;&lt;/object&gt;&lt;object type=&quot;3&quot; unique_id=&quot;10014&quot;&gt;&lt;property id=&quot;20148&quot; value=&quot;5&quot;/&gt;&lt;property id=&quot;20300&quot; value=&quot;Slide 12 - &amp;quot;Small copy of introduction graphic in top right hand corner &amp;quot;&quot;/&gt;&lt;property id=&quot;20307&quot; value=&quot;265&quot;/&gt;&lt;/object&gt;&lt;object type=&quot;3&quot; unique_id=&quot;10015&quot;&gt;&lt;property id=&quot;20148&quot; value=&quot;5&quot;/&gt;&lt;property id=&quot;20300&quot; value=&quot;Slide 13 - &amp;quot;Second section etc&amp;quot;&quot;/&gt;&lt;property id=&quot;20307&quot; value=&quot;266&quot;/&gt;&lt;/object&gt;&lt;object type=&quot;3&quot; unique_id=&quot;10016&quot;&gt;&lt;property id=&quot;20148&quot; value=&quot;5&quot;/&gt;&lt;property id=&quot;20300&quot; value=&quot;Slide 14 - &amp;quot;Brief explanation of client’s situation&amp;quot;&quot;/&gt;&lt;property id=&quot;20307&quot; value=&quot;267&quot;/&gt;&lt;/object&gt;&lt;object type=&quot;3&quot; unique_id=&quot;10017&quot;&gt;&lt;property id=&quot;20148&quot; value=&quot;5&quot;/&gt;&lt;property id=&quot;20300&quot; value=&quot;Slide 17 - &amp;quot;If you decide to use one biography per slide, you may wish expand on relevant experience and qualifications, furth&quot;/&gt;&lt;property id=&quot;20307&quot; value=&quot;268&quot;/&gt;&lt;/object&gt;&lt;object type=&quot;3&quot; unique_id=&quot;10018&quot;&gt;&lt;property id=&quot;20148&quot; value=&quot;5&quot;/&gt;&lt;property id=&quot;20300&quot; value=&quot;Slide 18&quot;/&gt;&lt;property id=&quot;20307&quot; value=&quot;269&quot;/&gt;&lt;/object&gt;&lt;object type=&quot;3&quot; unique_id=&quot;10019&quot;&gt;&lt;property id=&quot;20148&quot; value=&quot;5&quot;/&gt;&lt;property id=&quot;20300&quot; value=&quot;Slide 19&quot;/&gt;&lt;property id=&quot;20307&quot; value=&quot;270&quot;/&gt;&lt;/object&gt;&lt;object type=&quot;3&quot; unique_id=&quot;10020&quot;&gt;&lt;property id=&quot;20148&quot; value=&quot;5&quot;/&gt;&lt;property id=&quot;20300&quot; value=&quot;Slide 15 - &amp;quot;Qualifications will use the standard format detailed below, the number of quals per slide can be varied depending &quot;/&gt;&lt;property id=&quot;20307&quot; value=&quot;273&quot;/&gt;&lt;/object&gt;&lt;object type=&quot;3&quot; unique_id=&quot;10021&quot;&gt;&lt;property id=&quot;20148&quot; value=&quot;5&quot;/&gt;&lt;property id=&quot;20300&quot; value=&quot;Slide 16 - &amp;quot;The example below shows how the slide will look if two quals are combined on a slide, the text size has been reduc&quot;/&gt;&lt;property id=&quot;20307&quot; value=&quot;274&quot;/&gt;&lt;/object&gt;&lt;object type=&quot;3&quot; unique_id=&quot;10062&quot;&gt;&lt;property id=&quot;20148&quot; value=&quot;5&quot;/&gt;&lt;property id=&quot;20300&quot; value=&quot;Slide 2&quot;/&gt;&lt;property id=&quot;20307&quot; value=&quot;276&quot;/&gt;&lt;/object&gt;&lt;object type=&quot;3&quot; unique_id=&quot;10063&quot;&gt;&lt;property id=&quot;20148&quot; value=&quot;5&quot;/&gt;&lt;property id=&quot;20300&quot; value=&quot;Slide 20&quot;/&gt;&lt;property id=&quot;20307&quot; value=&quot;275&quot;/&gt;&lt;/object&gt;&lt;/object&gt;&lt;/object&gt;&lt;/database&gt;"/>
  <p:tag name="SECTOMILLISECCONVERTED" val="1"/>
  <p:tag name="THINKCELLPRESENTATIONDONOTDELETE" val="&lt;?xml version=&quot;1.0&quot; encoding=&quot;UTF-16&quot; standalone=&quot;yes&quot;?&gt;&lt;root reqver=&quot;23045&quot;&gt;&lt;version val=&quot;2511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9&quot;&gt;&lt;elem m_fUsage=&quot;4.75433513454960987588E+00&quot;&gt;&lt;m_msothmcolidx val=&quot;0&quot;/&gt;&lt;m_rgb r=&quot;C2&quot; g=&quot;DA&quot; b=&quot;F0&quot;/&gt;&lt;m_nBrightness val=&quot;0&quot;/&gt;&lt;/elem&gt;&lt;elem m_fUsage=&quot;1.09943817892290041094E+00&quot;&gt;&lt;m_msothmcolidx val=&quot;0&quot;/&gt;&lt;m_rgb r=&quot;E4&quot; g=&quot;E2&quot; b=&quot;E2&quot;/&gt;&lt;m_nBrightness val=&quot;0&quot;/&gt;&lt;/elem&gt;&lt;elem m_fUsage=&quot;1.06878690000000009519E+00&quot;&gt;&lt;m_msothmcolidx val=&quot;0&quot;/&gt;&lt;m_rgb r=&quot;C8&quot; g=&quot;C6&quot; b=&quot;C6&quot;/&gt;&lt;m_nBrightness val=&quot;0&quot;/&gt;&lt;/elem&gt;&lt;elem m_fUsage=&quot;3.91193150979833204062E-01&quot;&gt;&lt;m_msothmcolidx val=&quot;0&quot;/&gt;&lt;m_rgb r=&quot;BE&quot; g=&quot;0F&quot; b=&quot;0F&quot;/&gt;&lt;m_nBrightness val=&quot;0&quot;/&gt;&lt;/elem&gt;&lt;elem m_fUsage=&quot;3.87420489000000145552E-01&quot;&gt;&lt;m_msothmcolidx val=&quot;0&quot;/&gt;&lt;m_rgb r=&quot;B1&quot; g=&quot;B1&quot; b=&quot;B1&quot;/&gt;&lt;m_nBrightness val=&quot;0&quot;/&gt;&lt;/elem&gt;&lt;elem m_fUsage=&quot;3.48678440100000153201E-01&quot;&gt;&lt;m_msothmcolidx val=&quot;0&quot;/&gt;&lt;m_rgb r=&quot;75&quot; g=&quot;70&quot; b=&quot;70&quot;/&gt;&lt;m_nBrightness val=&quot;0&quot;/&gt;&lt;/elem&gt;&lt;elem m_fUsage=&quot;2.82429536481000165171E-01&quot;&gt;&lt;m_msothmcolidx val=&quot;0&quot;/&gt;&lt;m_rgb r=&quot;6B&quot; g=&quot;A5&quot; b=&quot;DB&quot;/&gt;&lt;m_nBrightness val=&quot;0&quot;/&gt;&lt;/elem&gt;&lt;elem m_fUsage=&quot;1.66771816996665767086E-01&quot;&gt;&lt;m_msothmcolidx val=&quot;0&quot;/&gt;&lt;m_rgb r=&quot;D5&quot; g=&quot;4D&quot; b=&quot;13&quot;/&gt;&lt;m_nBrightness val=&quot;0&quot;/&gt;&lt;/elem&gt;&lt;elem m_fUsage=&quot;1.50094635296999207030E-01&quot;&gt;&lt;m_msothmcolidx val=&quot;0&quot;/&gt;&lt;m_rgb r=&quot;7D&quot; g=&quot;A0&quot; b=&quot;23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">
  <a:themeElements>
    <a:clrScheme name="ADL-2016">
      <a:dk1>
        <a:srgbClr val="004685"/>
      </a:dk1>
      <a:lt1>
        <a:sysClr val="window" lastClr="FFFFFF"/>
      </a:lt1>
      <a:dk2>
        <a:srgbClr val="757070"/>
      </a:dk2>
      <a:lt2>
        <a:srgbClr val="E6E6E6"/>
      </a:lt2>
      <a:accent1>
        <a:srgbClr val="007CC3"/>
      </a:accent1>
      <a:accent2>
        <a:srgbClr val="6AA5DA"/>
      </a:accent2>
      <a:accent3>
        <a:srgbClr val="C2DAF0"/>
      </a:accent3>
      <a:accent4>
        <a:srgbClr val="E6E6E6"/>
      </a:accent4>
      <a:accent5>
        <a:srgbClr val="757070"/>
      </a:accent5>
      <a:accent6>
        <a:srgbClr val="D54D13"/>
      </a:accent6>
      <a:hlink>
        <a:srgbClr val="007CC3"/>
      </a:hlink>
      <a:folHlink>
        <a:srgbClr val="004685"/>
      </a:folHlink>
    </a:clrScheme>
    <a:fontScheme name="ADL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rgbClr val="969696"/>
          </a:solidFill>
        </a:ln>
      </a:spPr>
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12700">
          <a:noFill/>
        </a:ln>
      </a:spPr>
      <a:bodyPr wrap="square" rtlCol="0">
        <a:sp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Yellow">
      <a:srgbClr val="FFB900"/>
    </a:custClr>
    <a:custClr name="Light yellow">
      <a:srgbClr val="FFD566"/>
    </a:custClr>
    <a:custClr name="Red">
      <a:srgbClr val="BE0F0F"/>
    </a:custClr>
    <a:custClr name="Light red">
      <a:srgbClr val="D86F6F"/>
    </a:custClr>
    <a:custClr name="Purple">
      <a:srgbClr val="695AA5"/>
    </a:custClr>
    <a:custClr name="Light purple">
      <a:srgbClr val="A59CC9"/>
    </a:custClr>
    <a:custClr name="Dark green">
      <a:srgbClr val="008C78"/>
    </a:custClr>
    <a:custClr name="Light dark green">
      <a:srgbClr val="66BAAE"/>
    </a:custClr>
    <a:custClr name="Green">
      <a:srgbClr val="7DA023"/>
    </a:custClr>
    <a:custClr name="Light green">
      <a:srgbClr val="B1C67B"/>
    </a:custClr>
  </a:custClrLst>
  <a:extLst>
    <a:ext uri="{05A4C25C-085E-4340-85A3-A5531E510DB2}">
      <thm15:themeFamily xmlns:thm15="http://schemas.microsoft.com/office/thememl/2012/main" name="ADL_Lib_A4_2016" id="{6ADD9277-4DAA-42C4-97DD-1C561471ECE2}" vid="{CE8DD4B8-FFB8-4AA3-A70C-E1682213B0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ADL_Lib_A4_2016">
  <a:themeElements>
    <a:clrScheme name="ADL Colors">
      <a:dk1>
        <a:srgbClr val="004785"/>
      </a:dk1>
      <a:lt1>
        <a:sysClr val="window" lastClr="FFFFFF"/>
      </a:lt1>
      <a:dk2>
        <a:srgbClr val="757070"/>
      </a:dk2>
      <a:lt2>
        <a:srgbClr val="C8C6C6"/>
      </a:lt2>
      <a:accent1>
        <a:srgbClr val="007CC3"/>
      </a:accent1>
      <a:accent2>
        <a:srgbClr val="6BA5DB"/>
      </a:accent2>
      <a:accent3>
        <a:srgbClr val="C2DAF0"/>
      </a:accent3>
      <a:accent4>
        <a:srgbClr val="E4E2E2"/>
      </a:accent4>
      <a:accent5>
        <a:srgbClr val="757070"/>
      </a:accent5>
      <a:accent6>
        <a:srgbClr val="D54D13"/>
      </a:accent6>
      <a:hlink>
        <a:srgbClr val="007CC3"/>
      </a:hlink>
      <a:folHlink>
        <a:srgbClr val="004785"/>
      </a:folHlink>
    </a:clrScheme>
    <a:fontScheme name="ADL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bg2"/>
          </a:solidFill>
        </a:ln>
      </a:spPr>
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90000" rIns="0" bIns="90000" rtlCol="0" anchor="ctr" anchorCtr="0">
        <a:noAutofit/>
      </a:bodyPr>
      <a:lstStyle>
        <a:defPPr>
          <a:defRPr sz="1600" dirty="0" err="1" smtClean="0"/>
        </a:defPPr>
      </a:lstStyle>
    </a:txDef>
  </a:objectDefaults>
  <a:extraClrSchemeLst/>
  <a:custClrLst>
    <a:custClr name="Yellow">
      <a:srgbClr val="FFB900"/>
    </a:custClr>
    <a:custClr name="Light yellow">
      <a:srgbClr val="FFD566"/>
    </a:custClr>
    <a:custClr name="Red">
      <a:srgbClr val="BE0F0F"/>
    </a:custClr>
    <a:custClr name="Light red">
      <a:srgbClr val="D86F6F"/>
    </a:custClr>
    <a:custClr name="Purple">
      <a:srgbClr val="695AA5"/>
    </a:custClr>
    <a:custClr name="Light purple">
      <a:srgbClr val="A59CC9"/>
    </a:custClr>
    <a:custClr name="Dark green">
      <a:srgbClr val="008C78"/>
    </a:custClr>
    <a:custClr name="Light dark green">
      <a:srgbClr val="66BAAE"/>
    </a:custClr>
    <a:custClr name="Green">
      <a:srgbClr val="7DA023"/>
    </a:custClr>
    <a:custClr name="Light green">
      <a:srgbClr val="B1C67B"/>
    </a:custClr>
  </a:custClrLst>
  <a:extLst>
    <a:ext uri="{05A4C25C-085E-4340-85A3-A5531E510DB2}">
      <thm15:themeFamily xmlns:thm15="http://schemas.microsoft.com/office/thememl/2012/main" name="ADL_Lib_A4_2016" id="{577CF302-E8D7-481D-B39B-9A747D78AD20}" vid="{EAAE4B5A-CFF4-4C1D-8C45-E39FFDAE551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L Colors">
    <a:dk1>
      <a:srgbClr val="004785"/>
    </a:dk1>
    <a:lt1>
      <a:sysClr val="window" lastClr="FFFFFF"/>
    </a:lt1>
    <a:dk2>
      <a:srgbClr val="757070"/>
    </a:dk2>
    <a:lt2>
      <a:srgbClr val="C8C6C6"/>
    </a:lt2>
    <a:accent1>
      <a:srgbClr val="007CC3"/>
    </a:accent1>
    <a:accent2>
      <a:srgbClr val="6BA5DB"/>
    </a:accent2>
    <a:accent3>
      <a:srgbClr val="C2DAF0"/>
    </a:accent3>
    <a:accent4>
      <a:srgbClr val="E4E2E2"/>
    </a:accent4>
    <a:accent5>
      <a:srgbClr val="757070"/>
    </a:accent5>
    <a:accent6>
      <a:srgbClr val="D54D13"/>
    </a:accent6>
    <a:hlink>
      <a:srgbClr val="007CC3"/>
    </a:hlink>
    <a:folHlink>
      <a:srgbClr val="0047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ADL_Lib_A4_2016</Template>
  <TotalTime>0</TotalTime>
  <Words>832</Words>
  <Application>Microsoft Office PowerPoint</Application>
  <PresentationFormat>A4 (210 x 297 mm)</PresentationFormat>
  <Paragraphs>167</Paragraphs>
  <Slides>11</Slides>
  <Notes>10</Notes>
  <HiddenSlides>0</HiddenSlides>
  <MMClips>0</MMClips>
  <ScaleCrop>false</ScaleCrop>
  <HeadingPairs>
    <vt:vector size="8" baseType="variant">
      <vt:variant>
        <vt:lpstr>Použité písma</vt:lpstr>
      </vt:variant>
      <vt:variant>
        <vt:i4>11</vt:i4>
      </vt:variant>
      <vt:variant>
        <vt:lpstr>Motív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26" baseType="lpstr">
      <vt:lpstr>Arial</vt:lpstr>
      <vt:lpstr>Arial Narrow</vt:lpstr>
      <vt:lpstr>Asap</vt:lpstr>
      <vt:lpstr>Calibri</vt:lpstr>
      <vt:lpstr>Calibri Light</vt:lpstr>
      <vt:lpstr>Gill Sans MT</vt:lpstr>
      <vt:lpstr>Open Sans</vt:lpstr>
      <vt:lpstr>Roboto</vt:lpstr>
      <vt:lpstr>Roboto Regular</vt:lpstr>
      <vt:lpstr>Times New Roman</vt:lpstr>
      <vt:lpstr>Wingdings</vt:lpstr>
      <vt:lpstr>1_Blank</vt:lpstr>
      <vt:lpstr>Office Theme</vt:lpstr>
      <vt:lpstr>4_ADL_Lib_A4_2016</vt:lpstr>
      <vt:lpstr>think-cell Slide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2017-06-26T15:44:37Z</dcterms:created>
  <dcterms:modified xsi:type="dcterms:W3CDTF">2019-10-21T09:13:12Z</dcterms:modified>
</cp:coreProperties>
</file>