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5" r:id="rId9"/>
    <p:sldId id="264" r:id="rId10"/>
    <p:sldId id="263" r:id="rId11"/>
  </p:sldIdLst>
  <p:sldSz cx="12192000" cy="6858000"/>
  <p:notesSz cx="12192000" cy="6858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8"/>
    <p:restoredTop sz="94666"/>
  </p:normalViewPr>
  <p:slideViewPr>
    <p:cSldViewPr>
      <p:cViewPr>
        <p:scale>
          <a:sx n="100" d="100"/>
          <a:sy n="100" d="100"/>
        </p:scale>
        <p:origin x="264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21423E-E71A-3149-B4B8-6A2CE599C3FC}" type="datetimeFigureOut">
              <a:rPr lang="sk-SK" smtClean="0"/>
              <a:t>27. 7. 2020</a:t>
            </a:fld>
            <a:endParaRPr lang="sk-SK"/>
          </a:p>
        </p:txBody>
      </p:sp>
      <p:sp>
        <p:nvSpPr>
          <p:cNvPr id="4" name="Zástupný objekt pre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D5007-87E6-F846-B82D-C627CF1AE5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25493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DD5007-87E6-F846-B82D-C627CF1AE57D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09030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5" dirty="0"/>
              <a:pPr marL="38100">
                <a:lnSpc>
                  <a:spcPts val="1045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5" dirty="0"/>
              <a:pPr marL="38100">
                <a:lnSpc>
                  <a:spcPts val="1045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5" dirty="0"/>
              <a:pPr marL="38100">
                <a:lnSpc>
                  <a:spcPts val="1045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/>
          <p:cNvSpPr/>
          <p:nvPr/>
        </p:nvSpPr>
        <p:spPr>
          <a:xfrm>
            <a:off x="0" y="6344411"/>
            <a:ext cx="12192000" cy="7620"/>
          </a:xfrm>
          <a:custGeom>
            <a:avLst/>
            <a:gdLst/>
            <a:ahLst/>
            <a:cxnLst/>
            <a:rect l="l" t="t" r="r" b="b"/>
            <a:pathLst>
              <a:path w="12192000" h="7620">
                <a:moveTo>
                  <a:pt x="0" y="0"/>
                </a:moveTo>
                <a:lnTo>
                  <a:pt x="12192000" y="7073"/>
                </a:lnTo>
              </a:path>
            </a:pathLst>
          </a:custGeom>
          <a:ln w="609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82751" y="0"/>
            <a:ext cx="50800" cy="436245"/>
          </a:xfrm>
          <a:custGeom>
            <a:avLst/>
            <a:gdLst/>
            <a:ahLst/>
            <a:cxnLst/>
            <a:rect l="l" t="t" r="r" b="b"/>
            <a:pathLst>
              <a:path w="50800" h="436245">
                <a:moveTo>
                  <a:pt x="0" y="435863"/>
                </a:moveTo>
                <a:lnTo>
                  <a:pt x="50291" y="435863"/>
                </a:lnTo>
                <a:lnTo>
                  <a:pt x="50291" y="0"/>
                </a:lnTo>
                <a:lnTo>
                  <a:pt x="0" y="0"/>
                </a:lnTo>
                <a:lnTo>
                  <a:pt x="0" y="435863"/>
                </a:lnTo>
                <a:close/>
              </a:path>
            </a:pathLst>
          </a:custGeom>
          <a:solidFill>
            <a:srgbClr val="AEAB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07897" y="852677"/>
            <a:ext cx="0" cy="547370"/>
          </a:xfrm>
          <a:custGeom>
            <a:avLst/>
            <a:gdLst/>
            <a:ahLst/>
            <a:cxnLst/>
            <a:rect l="l" t="t" r="r" b="b"/>
            <a:pathLst>
              <a:path h="547369">
                <a:moveTo>
                  <a:pt x="0" y="0"/>
                </a:moveTo>
                <a:lnTo>
                  <a:pt x="0" y="547243"/>
                </a:lnTo>
              </a:path>
            </a:pathLst>
          </a:custGeom>
          <a:ln w="502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534923" y="1059179"/>
            <a:ext cx="11498580" cy="52760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29995" y="1254252"/>
            <a:ext cx="10910316" cy="46878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5" dirty="0"/>
              <a:pPr marL="38100">
                <a:lnSpc>
                  <a:spcPts val="1045"/>
                </a:lnSpc>
              </a:pPr>
              <a:t>‹#›</a:t>
            </a:fld>
            <a:endParaRPr spc="-5" dirty="0"/>
          </a:p>
        </p:txBody>
      </p:sp>
      <p:pic>
        <p:nvPicPr>
          <p:cNvPr id="2050" name="Picture 16" descr="logo OPII a MDV_EFRR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434" y="6358890"/>
            <a:ext cx="310515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5" descr="logo mirri farebne sk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4991" y="6438467"/>
            <a:ext cx="1438275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 userDrawn="1"/>
        </p:nvSpPr>
        <p:spPr bwMode="auto">
          <a:xfrm>
            <a:off x="10857" y="56769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</a:t>
            </a:r>
            <a:endParaRPr kumimoji="0" lang="sk-SK" alt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10857" y="64960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</a:t>
            </a:r>
            <a:endParaRPr kumimoji="0" lang="sk-SK" alt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 userDrawn="1"/>
        </p:nvSpPr>
        <p:spPr bwMode="auto">
          <a:xfrm>
            <a:off x="10857" y="681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5" dirty="0"/>
              <a:pPr marL="38100">
                <a:lnSpc>
                  <a:spcPts val="1045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508" y="435863"/>
            <a:ext cx="12193016" cy="4165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9683" y="1159255"/>
            <a:ext cx="4895215" cy="18434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909425" y="6483426"/>
            <a:ext cx="140334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5" dirty="0"/>
              <a:pPr marL="38100">
                <a:lnSpc>
                  <a:spcPts val="1045"/>
                </a:lnSpc>
              </a:pPr>
              <a:t>‹#›</a:t>
            </a:fld>
            <a:endParaRPr spc="-5" dirty="0"/>
          </a:p>
        </p:txBody>
      </p:sp>
      <p:pic>
        <p:nvPicPr>
          <p:cNvPr id="1026" name="Picture 16" descr="logo OPII a MDV_EFRR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6355966"/>
            <a:ext cx="310515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5" descr="logo mirri farebne sk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6396990"/>
            <a:ext cx="1438275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</a:t>
            </a:r>
            <a:endParaRPr kumimoji="0" lang="sk-SK" alt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0" y="819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</a:t>
            </a:r>
            <a:endParaRPr kumimoji="0" lang="sk-SK" alt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 userDrawn="1"/>
        </p:nvSpPr>
        <p:spPr bwMode="auto">
          <a:xfrm>
            <a:off x="0" y="1143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46776" y="0"/>
            <a:ext cx="45720" cy="6858000"/>
            <a:chOff x="5446776" y="0"/>
            <a:chExt cx="45720" cy="6858000"/>
          </a:xfrm>
        </p:grpSpPr>
        <p:sp>
          <p:nvSpPr>
            <p:cNvPr id="3" name="object 3"/>
            <p:cNvSpPr/>
            <p:nvPr/>
          </p:nvSpPr>
          <p:spPr>
            <a:xfrm>
              <a:off x="5446776" y="0"/>
              <a:ext cx="45720" cy="3141345"/>
            </a:xfrm>
            <a:custGeom>
              <a:avLst/>
              <a:gdLst/>
              <a:ahLst/>
              <a:cxnLst/>
              <a:rect l="l" t="t" r="r" b="b"/>
              <a:pathLst>
                <a:path w="45720" h="3141345">
                  <a:moveTo>
                    <a:pt x="45720" y="0"/>
                  </a:moveTo>
                  <a:lnTo>
                    <a:pt x="0" y="0"/>
                  </a:lnTo>
                  <a:lnTo>
                    <a:pt x="0" y="3140964"/>
                  </a:lnTo>
                  <a:lnTo>
                    <a:pt x="45720" y="3140964"/>
                  </a:lnTo>
                  <a:lnTo>
                    <a:pt x="45720" y="0"/>
                  </a:lnTo>
                  <a:close/>
                </a:path>
              </a:pathLst>
            </a:custGeom>
            <a:solidFill>
              <a:srgbClr val="D0CE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46776" y="3140964"/>
              <a:ext cx="45720" cy="934719"/>
            </a:xfrm>
            <a:custGeom>
              <a:avLst/>
              <a:gdLst/>
              <a:ahLst/>
              <a:cxnLst/>
              <a:rect l="l" t="t" r="r" b="b"/>
              <a:pathLst>
                <a:path w="45720" h="934720">
                  <a:moveTo>
                    <a:pt x="45720" y="0"/>
                  </a:moveTo>
                  <a:lnTo>
                    <a:pt x="0" y="0"/>
                  </a:lnTo>
                  <a:lnTo>
                    <a:pt x="0" y="934212"/>
                  </a:lnTo>
                  <a:lnTo>
                    <a:pt x="45720" y="934212"/>
                  </a:lnTo>
                  <a:lnTo>
                    <a:pt x="45720" y="0"/>
                  </a:lnTo>
                  <a:close/>
                </a:path>
              </a:pathLst>
            </a:custGeom>
            <a:solidFill>
              <a:srgbClr val="2E54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46776" y="3965447"/>
              <a:ext cx="45720" cy="2893060"/>
            </a:xfrm>
            <a:custGeom>
              <a:avLst/>
              <a:gdLst/>
              <a:ahLst/>
              <a:cxnLst/>
              <a:rect l="l" t="t" r="r" b="b"/>
              <a:pathLst>
                <a:path w="45720" h="2893059">
                  <a:moveTo>
                    <a:pt x="45720" y="0"/>
                  </a:moveTo>
                  <a:lnTo>
                    <a:pt x="0" y="0"/>
                  </a:lnTo>
                  <a:lnTo>
                    <a:pt x="0" y="2892552"/>
                  </a:lnTo>
                  <a:lnTo>
                    <a:pt x="45720" y="2892552"/>
                  </a:lnTo>
                  <a:lnTo>
                    <a:pt x="4572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865367" y="1118438"/>
            <a:ext cx="333184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2E5496"/>
                </a:solidFill>
                <a:latin typeface="Tahoma" charset="0"/>
                <a:ea typeface="Tahoma" charset="0"/>
                <a:cs typeface="Tahoma" charset="0"/>
              </a:rPr>
              <a:t>Riadiaci výbor </a:t>
            </a:r>
            <a:r>
              <a:rPr sz="2000" dirty="0">
                <a:solidFill>
                  <a:srgbClr val="2E5496"/>
                </a:solidFill>
                <a:latin typeface="Tahoma" charset="0"/>
                <a:ea typeface="Tahoma" charset="0"/>
                <a:cs typeface="Tahoma" charset="0"/>
              </a:rPr>
              <a:t>PO7</a:t>
            </a:r>
            <a:r>
              <a:rPr sz="2000" spc="-20" dirty="0">
                <a:solidFill>
                  <a:srgbClr val="2E549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2000" dirty="0">
                <a:solidFill>
                  <a:srgbClr val="2E5496"/>
                </a:solidFill>
                <a:latin typeface="Tahoma" charset="0"/>
                <a:ea typeface="Tahoma" charset="0"/>
                <a:cs typeface="Tahoma" charset="0"/>
              </a:rPr>
              <a:t>OPII</a:t>
            </a:r>
            <a:endParaRPr sz="200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65367" y="1845945"/>
            <a:ext cx="551434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sk-SK" sz="2000" b="1" dirty="0" smtClean="0">
                <a:solidFill>
                  <a:srgbClr val="2E5496"/>
                </a:solidFill>
                <a:latin typeface="Tahoma" charset="0"/>
                <a:ea typeface="Tahoma" charset="0"/>
                <a:cs typeface="Tahoma" charset="0"/>
              </a:rPr>
              <a:t>NÁZOV PROJEKTU</a:t>
            </a:r>
            <a:endParaRPr sz="2000" b="1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65367" y="3923233"/>
            <a:ext cx="5658485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2E5496"/>
                </a:solidFill>
                <a:latin typeface="Tahoma" charset="0"/>
                <a:ea typeface="Tahoma" charset="0"/>
                <a:cs typeface="Tahoma" charset="0"/>
              </a:rPr>
              <a:t>Žiadateľ: </a:t>
            </a:r>
            <a:r>
              <a:rPr lang="sk-SK" sz="2000" spc="-5" dirty="0" smtClean="0">
                <a:solidFill>
                  <a:srgbClr val="2E5496"/>
                </a:solidFill>
                <a:latin typeface="Tahoma" charset="0"/>
                <a:ea typeface="Tahoma" charset="0"/>
                <a:cs typeface="Tahoma" charset="0"/>
              </a:rPr>
              <a:t>	</a:t>
            </a:r>
            <a:r>
              <a:rPr lang="sk-SK" sz="2000" spc="-5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XXXXXX</a:t>
            </a:r>
            <a:endParaRPr sz="2000" dirty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  <a:p>
            <a:pPr>
              <a:lnSpc>
                <a:spcPct val="100000"/>
              </a:lnSpc>
            </a:pPr>
            <a:endParaRPr sz="2000" dirty="0">
              <a:latin typeface="Tahoma" charset="0"/>
              <a:ea typeface="Tahoma" charset="0"/>
              <a:cs typeface="Tahoma" charset="0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sk-SK" sz="2000" spc="-5" dirty="0" smtClean="0">
                <a:solidFill>
                  <a:srgbClr val="2E5496"/>
                </a:solidFill>
                <a:latin typeface="Tahoma" charset="0"/>
                <a:ea typeface="Tahoma" charset="0"/>
                <a:cs typeface="Tahoma" charset="0"/>
              </a:rPr>
              <a:t>Dátum: 	</a:t>
            </a:r>
            <a:r>
              <a:rPr lang="sk-SK" sz="2000" spc="-5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XX.XX.XX</a:t>
            </a:r>
            <a:endParaRPr sz="2000" dirty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403091" y="2374392"/>
            <a:ext cx="1429927" cy="17343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344411"/>
            <a:ext cx="12192000" cy="7620"/>
          </a:xfrm>
          <a:custGeom>
            <a:avLst/>
            <a:gdLst/>
            <a:ahLst/>
            <a:cxnLst/>
            <a:rect l="l" t="t" r="r" b="b"/>
            <a:pathLst>
              <a:path w="12192000" h="7620">
                <a:moveTo>
                  <a:pt x="0" y="0"/>
                </a:moveTo>
                <a:lnTo>
                  <a:pt x="12192000" y="7073"/>
                </a:lnTo>
              </a:path>
            </a:pathLst>
          </a:custGeom>
          <a:ln w="609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2751" y="0"/>
            <a:ext cx="50800" cy="436245"/>
          </a:xfrm>
          <a:custGeom>
            <a:avLst/>
            <a:gdLst/>
            <a:ahLst/>
            <a:cxnLst/>
            <a:rect l="l" t="t" r="r" b="b"/>
            <a:pathLst>
              <a:path w="50800" h="436245">
                <a:moveTo>
                  <a:pt x="0" y="435863"/>
                </a:moveTo>
                <a:lnTo>
                  <a:pt x="50291" y="435863"/>
                </a:lnTo>
                <a:lnTo>
                  <a:pt x="50291" y="0"/>
                </a:lnTo>
                <a:lnTo>
                  <a:pt x="0" y="0"/>
                </a:lnTo>
                <a:lnTo>
                  <a:pt x="0" y="435863"/>
                </a:lnTo>
                <a:close/>
              </a:path>
            </a:pathLst>
          </a:custGeom>
          <a:solidFill>
            <a:srgbClr val="AEABA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682498" y="435863"/>
            <a:ext cx="11510010" cy="989965"/>
            <a:chOff x="682498" y="435863"/>
            <a:chExt cx="11510010" cy="989965"/>
          </a:xfrm>
        </p:grpSpPr>
        <p:sp>
          <p:nvSpPr>
            <p:cNvPr id="5" name="object 5"/>
            <p:cNvSpPr/>
            <p:nvPr/>
          </p:nvSpPr>
          <p:spPr>
            <a:xfrm>
              <a:off x="707898" y="852677"/>
              <a:ext cx="0" cy="547370"/>
            </a:xfrm>
            <a:custGeom>
              <a:avLst/>
              <a:gdLst/>
              <a:ahLst/>
              <a:cxnLst/>
              <a:rect l="l" t="t" r="r" b="b"/>
              <a:pathLst>
                <a:path h="547369">
                  <a:moveTo>
                    <a:pt x="0" y="0"/>
                  </a:moveTo>
                  <a:lnTo>
                    <a:pt x="0" y="547243"/>
                  </a:lnTo>
                </a:path>
              </a:pathLst>
            </a:custGeom>
            <a:ln w="5029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4276" y="435863"/>
              <a:ext cx="11508105" cy="416559"/>
            </a:xfrm>
            <a:custGeom>
              <a:avLst/>
              <a:gdLst/>
              <a:ahLst/>
              <a:cxnLst/>
              <a:rect l="l" t="t" r="r" b="b"/>
              <a:pathLst>
                <a:path w="11508105" h="416559">
                  <a:moveTo>
                    <a:pt x="0" y="416051"/>
                  </a:moveTo>
                  <a:lnTo>
                    <a:pt x="11507724" y="416051"/>
                  </a:lnTo>
                  <a:lnTo>
                    <a:pt x="11507724" y="0"/>
                  </a:lnTo>
                  <a:lnTo>
                    <a:pt x="0" y="0"/>
                  </a:lnTo>
                  <a:lnTo>
                    <a:pt x="0" y="416051"/>
                  </a:lnTo>
                  <a:close/>
                </a:path>
              </a:pathLst>
            </a:custGeom>
            <a:solidFill>
              <a:srgbClr val="2E54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775970">
              <a:lnSpc>
                <a:spcPct val="100000"/>
              </a:lnSpc>
              <a:spcBef>
                <a:spcPts val="300"/>
              </a:spcBef>
            </a:pPr>
            <a:r>
              <a:rPr dirty="0"/>
              <a:t>Diskusia a</a:t>
            </a:r>
            <a:r>
              <a:rPr spc="-40" dirty="0"/>
              <a:t> </a:t>
            </a:r>
            <a:r>
              <a:rPr spc="-5" dirty="0"/>
              <a:t>otázky</a:t>
            </a:r>
          </a:p>
        </p:txBody>
      </p:sp>
      <p:sp>
        <p:nvSpPr>
          <p:cNvPr id="8" name="object 8"/>
          <p:cNvSpPr/>
          <p:nvPr/>
        </p:nvSpPr>
        <p:spPr>
          <a:xfrm>
            <a:off x="3933444" y="701040"/>
            <a:ext cx="4376928" cy="5486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495671" y="1338452"/>
            <a:ext cx="1203325" cy="3075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000" dirty="0">
                <a:solidFill>
                  <a:srgbClr val="FFFF00"/>
                </a:solidFill>
                <a:latin typeface="Carlito"/>
                <a:cs typeface="Carlito"/>
              </a:rPr>
              <a:t>?</a:t>
            </a:r>
            <a:endParaRPr sz="20000">
              <a:latin typeface="Carlito"/>
              <a:cs typeface="Carlito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pc="-5" dirty="0"/>
              <a:pPr marL="38100">
                <a:lnSpc>
                  <a:spcPts val="1045"/>
                </a:lnSpc>
              </a:pPr>
              <a:t>10</a:t>
            </a:fld>
            <a:endParaRPr spc="-5" dirty="0"/>
          </a:p>
        </p:txBody>
      </p:sp>
      <p:sp>
        <p:nvSpPr>
          <p:cNvPr id="11" name="object 11"/>
          <p:cNvSpPr txBox="1"/>
          <p:nvPr/>
        </p:nvSpPr>
        <p:spPr>
          <a:xfrm>
            <a:off x="944981" y="4814696"/>
            <a:ext cx="9442450" cy="6848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00"/>
              </a:spcBef>
              <a:tabLst>
                <a:tab pos="280670" algn="l"/>
                <a:tab pos="281305" algn="l"/>
              </a:tabLst>
            </a:pPr>
            <a:r>
              <a:rPr lang="sk-SK" sz="1400" b="1" spc="-15" dirty="0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Ďakujeme za pozornosť</a:t>
            </a:r>
          </a:p>
          <a:p>
            <a:pPr marL="280670" indent="-26860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80670" algn="l"/>
                <a:tab pos="281305" algn="l"/>
              </a:tabLst>
            </a:pPr>
            <a:r>
              <a:rPr lang="sk-SK" sz="1400" spc="-15" dirty="0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Kontaktné  údaje:</a:t>
            </a:r>
          </a:p>
          <a:p>
            <a:pPr marL="280670" indent="-26860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80670" algn="l"/>
                <a:tab pos="281305" algn="l"/>
              </a:tabLst>
            </a:pPr>
            <a:endParaRPr sz="1400" dirty="0">
              <a:latin typeface="Tahoma" charset="0"/>
              <a:ea typeface="Tahoma" charset="0"/>
              <a:cs typeface="Tahoma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390" y="6324600"/>
            <a:ext cx="12192000" cy="7620"/>
          </a:xfrm>
          <a:custGeom>
            <a:avLst/>
            <a:gdLst/>
            <a:ahLst/>
            <a:cxnLst/>
            <a:rect l="l" t="t" r="r" b="b"/>
            <a:pathLst>
              <a:path w="12192000" h="7620">
                <a:moveTo>
                  <a:pt x="0" y="0"/>
                </a:moveTo>
                <a:lnTo>
                  <a:pt x="12192000" y="7073"/>
                </a:lnTo>
              </a:path>
            </a:pathLst>
          </a:custGeom>
          <a:ln w="609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2751" y="0"/>
            <a:ext cx="50800" cy="436245"/>
          </a:xfrm>
          <a:custGeom>
            <a:avLst/>
            <a:gdLst/>
            <a:ahLst/>
            <a:cxnLst/>
            <a:rect l="l" t="t" r="r" b="b"/>
            <a:pathLst>
              <a:path w="50800" h="436245">
                <a:moveTo>
                  <a:pt x="0" y="435863"/>
                </a:moveTo>
                <a:lnTo>
                  <a:pt x="50291" y="435863"/>
                </a:lnTo>
                <a:lnTo>
                  <a:pt x="50291" y="0"/>
                </a:lnTo>
                <a:lnTo>
                  <a:pt x="0" y="0"/>
                </a:lnTo>
                <a:lnTo>
                  <a:pt x="0" y="435863"/>
                </a:lnTo>
                <a:close/>
              </a:path>
            </a:pathLst>
          </a:custGeom>
          <a:solidFill>
            <a:srgbClr val="AEAB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7898" y="852677"/>
            <a:ext cx="0" cy="547370"/>
          </a:xfrm>
          <a:custGeom>
            <a:avLst/>
            <a:gdLst/>
            <a:ahLst/>
            <a:cxnLst/>
            <a:rect l="l" t="t" r="r" b="b"/>
            <a:pathLst>
              <a:path h="547369">
                <a:moveTo>
                  <a:pt x="0" y="0"/>
                </a:moveTo>
                <a:lnTo>
                  <a:pt x="0" y="547243"/>
                </a:lnTo>
              </a:path>
            </a:pathLst>
          </a:custGeom>
          <a:ln w="502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07898" y="435863"/>
            <a:ext cx="11484610" cy="361637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38100" rIns="0" bIns="0" rtlCol="0">
            <a:spAutoFit/>
          </a:bodyPr>
          <a:lstStyle/>
          <a:p>
            <a:pPr marL="67945">
              <a:lnSpc>
                <a:spcPct val="100000"/>
              </a:lnSpc>
              <a:spcBef>
                <a:spcPts val="300"/>
              </a:spcBef>
            </a:pPr>
            <a:r>
              <a:rPr lang="sk-SK" spc="-5" dirty="0" err="1" smtClean="0"/>
              <a:t>ZDôVODNENIE</a:t>
            </a:r>
            <a:r>
              <a:rPr lang="sk-SK" spc="-5" dirty="0" smtClean="0"/>
              <a:t> POTREBY PROJEKTU</a:t>
            </a:r>
            <a:endParaRPr spc="-5" dirty="0"/>
          </a:p>
        </p:txBody>
      </p:sp>
      <p:sp>
        <p:nvSpPr>
          <p:cNvPr id="7" name="object 7"/>
          <p:cNvSpPr txBox="1"/>
          <p:nvPr/>
        </p:nvSpPr>
        <p:spPr>
          <a:xfrm>
            <a:off x="786485" y="1651345"/>
            <a:ext cx="7873365" cy="11028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>
              <a:spcBef>
                <a:spcPts val="100"/>
              </a:spcBef>
              <a:tabLst>
                <a:tab pos="280670" algn="l"/>
                <a:tab pos="281305" algn="l"/>
              </a:tabLst>
            </a:pPr>
            <a:r>
              <a:rPr lang="sk-SK" sz="1400" b="1" spc="-1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Prečo </a:t>
            </a:r>
            <a:r>
              <a:rPr lang="sk-SK" sz="1400" b="1" spc="-60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sk-SK" sz="1400" b="1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XXX</a:t>
            </a:r>
            <a:r>
              <a:rPr lang="sk-SK" sz="1400" b="1" dirty="0" smtClean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?</a:t>
            </a:r>
            <a:endParaRPr lang="sk-SK" sz="1400" spc="-5" dirty="0" smtClean="0">
              <a:solidFill>
                <a:srgbClr val="2D75B6"/>
              </a:solidFill>
              <a:latin typeface="Tahoma" charset="0"/>
              <a:ea typeface="Tahoma" charset="0"/>
              <a:cs typeface="Tahoma" charset="0"/>
            </a:endParaRPr>
          </a:p>
          <a:p>
            <a:pPr marL="280670" indent="-26860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80670" algn="l"/>
                <a:tab pos="281305" algn="l"/>
              </a:tabLst>
            </a:pPr>
            <a:r>
              <a:rPr sz="1400" spc="-5" dirty="0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je </a:t>
            </a:r>
            <a:r>
              <a:rPr sz="140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ústredným orgánom štátnej</a:t>
            </a:r>
            <a:r>
              <a:rPr sz="1400" spc="-2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40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správy</a:t>
            </a:r>
            <a:endParaRPr sz="1400" dirty="0">
              <a:latin typeface="Tahoma" charset="0"/>
              <a:ea typeface="Tahoma" charset="0"/>
              <a:cs typeface="Tahoma" charset="0"/>
            </a:endParaRPr>
          </a:p>
          <a:p>
            <a:pPr marL="280670" indent="-26860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80670" algn="l"/>
                <a:tab pos="281305" algn="l"/>
              </a:tabLst>
            </a:pPr>
            <a:r>
              <a:rPr sz="140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riadi, </a:t>
            </a:r>
            <a:r>
              <a:rPr sz="140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koordinuje </a:t>
            </a:r>
            <a:r>
              <a:rPr sz="140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a dohliada na </a:t>
            </a: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využívanie </a:t>
            </a:r>
            <a:r>
              <a:rPr sz="1400" spc="-4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tzv. </a:t>
            </a: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EÚ</a:t>
            </a:r>
            <a:r>
              <a:rPr sz="1400" spc="-8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40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fondov</a:t>
            </a:r>
            <a:endParaRPr sz="1400" dirty="0">
              <a:latin typeface="Tahoma" charset="0"/>
              <a:ea typeface="Tahoma" charset="0"/>
              <a:cs typeface="Tahoma" charset="0"/>
            </a:endParaRPr>
          </a:p>
          <a:p>
            <a:pPr marL="280670" indent="-268605">
              <a:lnSpc>
                <a:spcPct val="100000"/>
              </a:lnSpc>
              <a:buFont typeface="Arial"/>
              <a:buChar char="•"/>
              <a:tabLst>
                <a:tab pos="280670" algn="l"/>
                <a:tab pos="281305" algn="l"/>
              </a:tabLst>
            </a:pP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je </a:t>
            </a:r>
            <a:r>
              <a:rPr sz="140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zodpovedný </a:t>
            </a:r>
            <a:r>
              <a:rPr sz="1400" spc="-1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za </a:t>
            </a: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oblasť </a:t>
            </a:r>
            <a:r>
              <a:rPr sz="140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riadenia </a:t>
            </a:r>
            <a:r>
              <a:rPr sz="140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informatizácie </a:t>
            </a: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spoločnosti </a:t>
            </a:r>
            <a:r>
              <a:rPr sz="140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a kybernetickú</a:t>
            </a:r>
            <a:r>
              <a:rPr sz="1400" spc="-5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bezpečnosť</a:t>
            </a:r>
            <a:endParaRPr sz="1400" dirty="0">
              <a:latin typeface="Tahoma" charset="0"/>
              <a:ea typeface="Tahoma" charset="0"/>
              <a:cs typeface="Tahoma" charset="0"/>
            </a:endParaRPr>
          </a:p>
          <a:p>
            <a:pPr marL="280670" indent="-268605">
              <a:lnSpc>
                <a:spcPct val="100000"/>
              </a:lnSpc>
              <a:buFont typeface="Arial"/>
              <a:buChar char="•"/>
              <a:tabLst>
                <a:tab pos="280670" algn="l"/>
                <a:tab pos="281305" algn="l"/>
              </a:tabLst>
            </a:pP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má </a:t>
            </a:r>
            <a:r>
              <a:rPr sz="140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ambíciu </a:t>
            </a:r>
            <a:r>
              <a:rPr sz="1400" spc="-1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stať </a:t>
            </a:r>
            <a:r>
              <a:rPr sz="140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sa </a:t>
            </a: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aj </a:t>
            </a:r>
            <a:r>
              <a:rPr sz="1400" spc="-1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vzorom </a:t>
            </a: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pre </a:t>
            </a:r>
            <a:r>
              <a:rPr sz="140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informatizáciu interných </a:t>
            </a: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procesov </a:t>
            </a:r>
            <a:r>
              <a:rPr sz="1400" spc="-1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iných</a:t>
            </a:r>
            <a:r>
              <a:rPr sz="1400" spc="-7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40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IVS</a:t>
            </a:r>
            <a:endParaRPr sz="1400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4184" y="897794"/>
            <a:ext cx="9351010" cy="275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Dôvod </a:t>
            </a:r>
            <a:r>
              <a:rPr sz="1700" b="1" spc="-1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prípravy </a:t>
            </a:r>
            <a:r>
              <a:rPr sz="1700" b="1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a </a:t>
            </a:r>
            <a:r>
              <a:rPr sz="1700" b="1" spc="-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benefity </a:t>
            </a:r>
            <a:r>
              <a:rPr sz="1700" b="1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IS</a:t>
            </a:r>
            <a:r>
              <a:rPr sz="1700" b="1" spc="-55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sk-SK" sz="1700" b="1" spc="-1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XXX</a:t>
            </a:r>
            <a:endParaRPr sz="1700" dirty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6485" y="5199379"/>
            <a:ext cx="1067181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2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Väzba </a:t>
            </a:r>
            <a:r>
              <a:rPr lang="sk-SK" sz="14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IS XX</a:t>
            </a:r>
            <a:r>
              <a:rPr lang="sk-SK" sz="1400" b="1" dirty="0" smtClean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 inštitúcie </a:t>
            </a:r>
            <a:r>
              <a:rPr sz="1400" b="1" dirty="0" err="1" smtClean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na</a:t>
            </a:r>
            <a:r>
              <a:rPr sz="1400" b="1" dirty="0" smtClean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400" b="1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príslušné </a:t>
            </a:r>
            <a:r>
              <a:rPr sz="1400" b="1" spc="-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národné</a:t>
            </a:r>
            <a:r>
              <a:rPr sz="1400" b="1" spc="-9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400" b="1" spc="-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iniciatívy?</a:t>
            </a:r>
            <a:endParaRPr sz="1400" dirty="0">
              <a:latin typeface="Tahoma" charset="0"/>
              <a:ea typeface="Tahoma" charset="0"/>
              <a:cs typeface="Tahoma" charset="0"/>
            </a:endParaRPr>
          </a:p>
          <a:p>
            <a:pPr marL="462280" indent="-268605">
              <a:lnSpc>
                <a:spcPct val="100000"/>
              </a:lnSpc>
              <a:buFont typeface="Arial"/>
              <a:buChar char="•"/>
              <a:tabLst>
                <a:tab pos="461645" algn="l"/>
                <a:tab pos="462280" algn="l"/>
              </a:tabLst>
            </a:pP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OPII: ŠC </a:t>
            </a:r>
            <a:r>
              <a:rPr sz="140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7.7: </a:t>
            </a: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Umožnenie modernizácie </a:t>
            </a:r>
            <a:r>
              <a:rPr sz="140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a </a:t>
            </a: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racionalizácie verejnej </a:t>
            </a:r>
            <a:r>
              <a:rPr sz="140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správy </a:t>
            </a:r>
            <a:r>
              <a:rPr sz="140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IKT</a:t>
            </a:r>
            <a:r>
              <a:rPr sz="1400" spc="-13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400" spc="-10" dirty="0" err="1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prostriedkami</a:t>
            </a:r>
            <a:endParaRPr sz="1400" dirty="0">
              <a:latin typeface="Tahoma" charset="0"/>
              <a:ea typeface="Tahoma" charset="0"/>
              <a:cs typeface="Tahoma" charset="0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568183" y="2691383"/>
            <a:ext cx="4204970" cy="2867025"/>
            <a:chOff x="7568183" y="2691383"/>
            <a:chExt cx="4204970" cy="2867025"/>
          </a:xfrm>
        </p:grpSpPr>
        <p:sp>
          <p:nvSpPr>
            <p:cNvPr id="11" name="object 11"/>
            <p:cNvSpPr/>
            <p:nvPr/>
          </p:nvSpPr>
          <p:spPr>
            <a:xfrm>
              <a:off x="7574279" y="2697479"/>
              <a:ext cx="4192904" cy="2854960"/>
            </a:xfrm>
            <a:custGeom>
              <a:avLst/>
              <a:gdLst/>
              <a:ahLst/>
              <a:cxnLst/>
              <a:rect l="l" t="t" r="r" b="b"/>
              <a:pathLst>
                <a:path w="4192904" h="2854960">
                  <a:moveTo>
                    <a:pt x="3493770" y="1577340"/>
                  </a:moveTo>
                  <a:lnTo>
                    <a:pt x="2445639" y="1577340"/>
                  </a:lnTo>
                  <a:lnTo>
                    <a:pt x="2113534" y="2854579"/>
                  </a:lnTo>
                  <a:lnTo>
                    <a:pt x="3493770" y="1577340"/>
                  </a:lnTo>
                  <a:close/>
                </a:path>
                <a:path w="4192904" h="2854960">
                  <a:moveTo>
                    <a:pt x="3929634" y="0"/>
                  </a:moveTo>
                  <a:lnTo>
                    <a:pt x="262890" y="0"/>
                  </a:lnTo>
                  <a:lnTo>
                    <a:pt x="215642" y="4236"/>
                  </a:lnTo>
                  <a:lnTo>
                    <a:pt x="171170" y="16450"/>
                  </a:lnTo>
                  <a:lnTo>
                    <a:pt x="130217" y="35898"/>
                  </a:lnTo>
                  <a:lnTo>
                    <a:pt x="93525" y="61838"/>
                  </a:lnTo>
                  <a:lnTo>
                    <a:pt x="61838" y="93525"/>
                  </a:lnTo>
                  <a:lnTo>
                    <a:pt x="35898" y="130217"/>
                  </a:lnTo>
                  <a:lnTo>
                    <a:pt x="16450" y="171170"/>
                  </a:lnTo>
                  <a:lnTo>
                    <a:pt x="4236" y="215642"/>
                  </a:lnTo>
                  <a:lnTo>
                    <a:pt x="0" y="262890"/>
                  </a:lnTo>
                  <a:lnTo>
                    <a:pt x="0" y="1314450"/>
                  </a:lnTo>
                  <a:lnTo>
                    <a:pt x="4236" y="1361697"/>
                  </a:lnTo>
                  <a:lnTo>
                    <a:pt x="16450" y="1406169"/>
                  </a:lnTo>
                  <a:lnTo>
                    <a:pt x="35898" y="1447122"/>
                  </a:lnTo>
                  <a:lnTo>
                    <a:pt x="61838" y="1483814"/>
                  </a:lnTo>
                  <a:lnTo>
                    <a:pt x="93525" y="1515501"/>
                  </a:lnTo>
                  <a:lnTo>
                    <a:pt x="130217" y="1541441"/>
                  </a:lnTo>
                  <a:lnTo>
                    <a:pt x="171170" y="1560889"/>
                  </a:lnTo>
                  <a:lnTo>
                    <a:pt x="215642" y="1573103"/>
                  </a:lnTo>
                  <a:lnTo>
                    <a:pt x="262890" y="1577340"/>
                  </a:lnTo>
                  <a:lnTo>
                    <a:pt x="3929634" y="1577340"/>
                  </a:lnTo>
                  <a:lnTo>
                    <a:pt x="3976881" y="1573103"/>
                  </a:lnTo>
                  <a:lnTo>
                    <a:pt x="4021353" y="1560889"/>
                  </a:lnTo>
                  <a:lnTo>
                    <a:pt x="4062306" y="1541441"/>
                  </a:lnTo>
                  <a:lnTo>
                    <a:pt x="4098998" y="1515501"/>
                  </a:lnTo>
                  <a:lnTo>
                    <a:pt x="4130685" y="1483814"/>
                  </a:lnTo>
                  <a:lnTo>
                    <a:pt x="4156625" y="1447122"/>
                  </a:lnTo>
                  <a:lnTo>
                    <a:pt x="4176073" y="1406169"/>
                  </a:lnTo>
                  <a:lnTo>
                    <a:pt x="4188287" y="1361697"/>
                  </a:lnTo>
                  <a:lnTo>
                    <a:pt x="4192524" y="1314450"/>
                  </a:lnTo>
                  <a:lnTo>
                    <a:pt x="4192524" y="262890"/>
                  </a:lnTo>
                  <a:lnTo>
                    <a:pt x="4188287" y="215642"/>
                  </a:lnTo>
                  <a:lnTo>
                    <a:pt x="4176073" y="171170"/>
                  </a:lnTo>
                  <a:lnTo>
                    <a:pt x="4156625" y="130217"/>
                  </a:lnTo>
                  <a:lnTo>
                    <a:pt x="4130685" y="93525"/>
                  </a:lnTo>
                  <a:lnTo>
                    <a:pt x="4098998" y="61838"/>
                  </a:lnTo>
                  <a:lnTo>
                    <a:pt x="4062306" y="35898"/>
                  </a:lnTo>
                  <a:lnTo>
                    <a:pt x="4021353" y="16450"/>
                  </a:lnTo>
                  <a:lnTo>
                    <a:pt x="3976881" y="4236"/>
                  </a:lnTo>
                  <a:lnTo>
                    <a:pt x="3929634" y="0"/>
                  </a:lnTo>
                  <a:close/>
                </a:path>
              </a:pathLst>
            </a:custGeom>
            <a:solidFill>
              <a:srgbClr val="FFFF00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7574279" y="2697479"/>
              <a:ext cx="4192904" cy="2854960"/>
            </a:xfrm>
            <a:custGeom>
              <a:avLst/>
              <a:gdLst/>
              <a:ahLst/>
              <a:cxnLst/>
              <a:rect l="l" t="t" r="r" b="b"/>
              <a:pathLst>
                <a:path w="4192904" h="2854960">
                  <a:moveTo>
                    <a:pt x="0" y="262890"/>
                  </a:moveTo>
                  <a:lnTo>
                    <a:pt x="4236" y="215642"/>
                  </a:lnTo>
                  <a:lnTo>
                    <a:pt x="16450" y="171170"/>
                  </a:lnTo>
                  <a:lnTo>
                    <a:pt x="35898" y="130217"/>
                  </a:lnTo>
                  <a:lnTo>
                    <a:pt x="61838" y="93525"/>
                  </a:lnTo>
                  <a:lnTo>
                    <a:pt x="93525" y="61838"/>
                  </a:lnTo>
                  <a:lnTo>
                    <a:pt x="130217" y="35898"/>
                  </a:lnTo>
                  <a:lnTo>
                    <a:pt x="171170" y="16450"/>
                  </a:lnTo>
                  <a:lnTo>
                    <a:pt x="215642" y="4236"/>
                  </a:lnTo>
                  <a:lnTo>
                    <a:pt x="262890" y="0"/>
                  </a:lnTo>
                  <a:lnTo>
                    <a:pt x="2445639" y="0"/>
                  </a:lnTo>
                  <a:lnTo>
                    <a:pt x="3493770" y="0"/>
                  </a:lnTo>
                  <a:lnTo>
                    <a:pt x="3929634" y="0"/>
                  </a:lnTo>
                  <a:lnTo>
                    <a:pt x="3976881" y="4236"/>
                  </a:lnTo>
                  <a:lnTo>
                    <a:pt x="4021353" y="16450"/>
                  </a:lnTo>
                  <a:lnTo>
                    <a:pt x="4062306" y="35898"/>
                  </a:lnTo>
                  <a:lnTo>
                    <a:pt x="4098998" y="61838"/>
                  </a:lnTo>
                  <a:lnTo>
                    <a:pt x="4130685" y="93525"/>
                  </a:lnTo>
                  <a:lnTo>
                    <a:pt x="4156625" y="130217"/>
                  </a:lnTo>
                  <a:lnTo>
                    <a:pt x="4176073" y="171170"/>
                  </a:lnTo>
                  <a:lnTo>
                    <a:pt x="4188287" y="215642"/>
                  </a:lnTo>
                  <a:lnTo>
                    <a:pt x="4192524" y="262890"/>
                  </a:lnTo>
                  <a:lnTo>
                    <a:pt x="4192524" y="920115"/>
                  </a:lnTo>
                  <a:lnTo>
                    <a:pt x="4192524" y="1314450"/>
                  </a:lnTo>
                  <a:lnTo>
                    <a:pt x="4188287" y="1361697"/>
                  </a:lnTo>
                  <a:lnTo>
                    <a:pt x="4176073" y="1406169"/>
                  </a:lnTo>
                  <a:lnTo>
                    <a:pt x="4156625" y="1447122"/>
                  </a:lnTo>
                  <a:lnTo>
                    <a:pt x="4130685" y="1483814"/>
                  </a:lnTo>
                  <a:lnTo>
                    <a:pt x="4098998" y="1515501"/>
                  </a:lnTo>
                  <a:lnTo>
                    <a:pt x="4062306" y="1541441"/>
                  </a:lnTo>
                  <a:lnTo>
                    <a:pt x="4021353" y="1560889"/>
                  </a:lnTo>
                  <a:lnTo>
                    <a:pt x="3976881" y="1573103"/>
                  </a:lnTo>
                  <a:lnTo>
                    <a:pt x="3929634" y="1577340"/>
                  </a:lnTo>
                  <a:lnTo>
                    <a:pt x="3493770" y="1577340"/>
                  </a:lnTo>
                  <a:lnTo>
                    <a:pt x="2113534" y="2854579"/>
                  </a:lnTo>
                  <a:lnTo>
                    <a:pt x="2445639" y="1577340"/>
                  </a:lnTo>
                  <a:lnTo>
                    <a:pt x="262890" y="1577340"/>
                  </a:lnTo>
                  <a:lnTo>
                    <a:pt x="215642" y="1573103"/>
                  </a:lnTo>
                  <a:lnTo>
                    <a:pt x="171170" y="1560889"/>
                  </a:lnTo>
                  <a:lnTo>
                    <a:pt x="130217" y="1541441"/>
                  </a:lnTo>
                  <a:lnTo>
                    <a:pt x="93525" y="1515501"/>
                  </a:lnTo>
                  <a:lnTo>
                    <a:pt x="61838" y="1483814"/>
                  </a:lnTo>
                  <a:lnTo>
                    <a:pt x="35898" y="1447122"/>
                  </a:lnTo>
                  <a:lnTo>
                    <a:pt x="16450" y="1406169"/>
                  </a:lnTo>
                  <a:lnTo>
                    <a:pt x="4236" y="1361697"/>
                  </a:lnTo>
                  <a:lnTo>
                    <a:pt x="0" y="1314450"/>
                  </a:lnTo>
                  <a:lnTo>
                    <a:pt x="0" y="920115"/>
                  </a:lnTo>
                  <a:lnTo>
                    <a:pt x="0" y="262890"/>
                  </a:lnTo>
                  <a:close/>
                </a:path>
              </a:pathLst>
            </a:custGeom>
            <a:ln w="12192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730743" y="2780792"/>
            <a:ext cx="2937257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 err="1" smtClean="0">
                <a:solidFill>
                  <a:srgbClr val="2D75B6"/>
                </a:solidFill>
                <a:latin typeface="Carlito"/>
                <a:cs typeface="Carlito"/>
              </a:rPr>
              <a:t>A</a:t>
            </a:r>
            <a:r>
              <a:rPr sz="1000" spc="-5" dirty="0" err="1" smtClean="0">
                <a:solidFill>
                  <a:srgbClr val="2D75B6"/>
                </a:solidFill>
                <a:latin typeface="Carlito"/>
                <a:cs typeface="Carlito"/>
              </a:rPr>
              <a:t>kt</a:t>
            </a:r>
            <a:r>
              <a:rPr sz="1000" spc="-10" dirty="0" err="1" smtClean="0">
                <a:solidFill>
                  <a:srgbClr val="2D75B6"/>
                </a:solidFill>
                <a:latin typeface="Carlito"/>
                <a:cs typeface="Carlito"/>
              </a:rPr>
              <a:t>i</a:t>
            </a:r>
            <a:r>
              <a:rPr sz="1000" spc="-15" dirty="0" err="1" smtClean="0">
                <a:solidFill>
                  <a:srgbClr val="2D75B6"/>
                </a:solidFill>
                <a:latin typeface="Carlito"/>
                <a:cs typeface="Carlito"/>
              </a:rPr>
              <a:t>v</a:t>
            </a:r>
            <a:r>
              <a:rPr sz="1000" spc="-5" dirty="0" err="1" smtClean="0">
                <a:solidFill>
                  <a:srgbClr val="2D75B6"/>
                </a:solidFill>
                <a:latin typeface="Carlito"/>
                <a:cs typeface="Carlito"/>
              </a:rPr>
              <a:t>it</a:t>
            </a:r>
            <a:r>
              <a:rPr lang="sk-SK" sz="1000" spc="-5" dirty="0" smtClean="0">
                <a:solidFill>
                  <a:srgbClr val="2D75B6"/>
                </a:solidFill>
                <a:latin typeface="Carlito"/>
                <a:cs typeface="Carlito"/>
              </a:rPr>
              <a:t>y k dosiahnutiu výsledkov </a:t>
            </a:r>
            <a:r>
              <a:rPr sz="1000" spc="-5" dirty="0" smtClean="0">
                <a:solidFill>
                  <a:srgbClr val="2D75B6"/>
                </a:solidFill>
                <a:latin typeface="Carlito"/>
                <a:cs typeface="Carlito"/>
              </a:rPr>
              <a:t>:</a:t>
            </a:r>
            <a:endParaRPr sz="1000" dirty="0">
              <a:latin typeface="Carlito"/>
              <a:cs typeface="Carlito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pc="-5" dirty="0"/>
              <a:pPr marL="38100">
                <a:lnSpc>
                  <a:spcPts val="1045"/>
                </a:lnSpc>
              </a:pPr>
              <a:t>2</a:t>
            </a:fld>
            <a:endParaRPr spc="-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344411"/>
            <a:ext cx="12192000" cy="7620"/>
          </a:xfrm>
          <a:custGeom>
            <a:avLst/>
            <a:gdLst/>
            <a:ahLst/>
            <a:cxnLst/>
            <a:rect l="l" t="t" r="r" b="b"/>
            <a:pathLst>
              <a:path w="12192000" h="7620">
                <a:moveTo>
                  <a:pt x="0" y="0"/>
                </a:moveTo>
                <a:lnTo>
                  <a:pt x="12192000" y="7073"/>
                </a:lnTo>
              </a:path>
            </a:pathLst>
          </a:custGeom>
          <a:ln w="609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 sz="160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2751" y="0"/>
            <a:ext cx="50800" cy="436245"/>
          </a:xfrm>
          <a:custGeom>
            <a:avLst/>
            <a:gdLst/>
            <a:ahLst/>
            <a:cxnLst/>
            <a:rect l="l" t="t" r="r" b="b"/>
            <a:pathLst>
              <a:path w="50800" h="436245">
                <a:moveTo>
                  <a:pt x="0" y="435863"/>
                </a:moveTo>
                <a:lnTo>
                  <a:pt x="50291" y="435863"/>
                </a:lnTo>
                <a:lnTo>
                  <a:pt x="50291" y="0"/>
                </a:lnTo>
                <a:lnTo>
                  <a:pt x="0" y="0"/>
                </a:lnTo>
                <a:lnTo>
                  <a:pt x="0" y="435863"/>
                </a:lnTo>
                <a:close/>
              </a:path>
            </a:pathLst>
          </a:custGeom>
          <a:solidFill>
            <a:srgbClr val="AEABAB"/>
          </a:solidFill>
        </p:spPr>
        <p:txBody>
          <a:bodyPr wrap="square" lIns="0" tIns="0" rIns="0" bIns="0" rtlCol="0"/>
          <a:lstStyle/>
          <a:p>
            <a:endParaRPr sz="1600">
              <a:latin typeface="Tahoma" charset="0"/>
              <a:ea typeface="Tahoma" charset="0"/>
              <a:cs typeface="Tahoma" charset="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35678" y="852677"/>
            <a:ext cx="3851910" cy="4855210"/>
            <a:chOff x="435678" y="852677"/>
            <a:chExt cx="3851910" cy="4855210"/>
          </a:xfrm>
        </p:grpSpPr>
        <p:sp>
          <p:nvSpPr>
            <p:cNvPr id="5" name="object 5"/>
            <p:cNvSpPr/>
            <p:nvPr/>
          </p:nvSpPr>
          <p:spPr>
            <a:xfrm>
              <a:off x="707897" y="852677"/>
              <a:ext cx="0" cy="547370"/>
            </a:xfrm>
            <a:custGeom>
              <a:avLst/>
              <a:gdLst/>
              <a:ahLst/>
              <a:cxnLst/>
              <a:rect l="l" t="t" r="r" b="b"/>
              <a:pathLst>
                <a:path h="547369">
                  <a:moveTo>
                    <a:pt x="0" y="0"/>
                  </a:moveTo>
                  <a:lnTo>
                    <a:pt x="0" y="547243"/>
                  </a:lnTo>
                </a:path>
              </a:pathLst>
            </a:custGeom>
            <a:ln w="5029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435678" y="1133855"/>
              <a:ext cx="3851461" cy="457394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07898" y="435863"/>
            <a:ext cx="11484610" cy="346249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38100" rIns="0" bIns="0" rtlCol="0">
            <a:spAutoFit/>
          </a:bodyPr>
          <a:lstStyle/>
          <a:p>
            <a:pPr marL="67945">
              <a:lnSpc>
                <a:spcPct val="100000"/>
              </a:lnSpc>
              <a:spcBef>
                <a:spcPts val="300"/>
              </a:spcBef>
            </a:pPr>
            <a:r>
              <a:rPr lang="sk-SK" sz="2000" spc="-5" dirty="0" smtClean="0">
                <a:latin typeface="Tahoma" charset="0"/>
                <a:ea typeface="Tahoma" charset="0"/>
                <a:cs typeface="Tahoma" charset="0"/>
              </a:rPr>
              <a:t>NÁVRH RIEŠENIA PROJEKTU </a:t>
            </a:r>
            <a:endParaRPr sz="2000" spc="-10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7976" y="2582671"/>
            <a:ext cx="502920" cy="35016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10160">
              <a:lnSpc>
                <a:spcPts val="1320"/>
              </a:lnSpc>
              <a:spcBef>
                <a:spcPts val="240"/>
              </a:spcBef>
            </a:pP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Interné  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p</a:t>
            </a:r>
            <a:r>
              <a:rPr sz="1050" spc="-2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r</a:t>
            </a: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oce</a:t>
            </a:r>
            <a:r>
              <a:rPr sz="1050" spc="-2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s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y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20951" y="1825878"/>
            <a:ext cx="545465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Riadiace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03270" y="1181480"/>
            <a:ext cx="708025" cy="35016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1270">
              <a:lnSpc>
                <a:spcPts val="1320"/>
              </a:lnSpc>
              <a:spcBef>
                <a:spcPts val="240"/>
              </a:spcBef>
            </a:pP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S</a:t>
            </a:r>
            <a:r>
              <a:rPr sz="1050" spc="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t</a:t>
            </a:r>
            <a:r>
              <a:rPr sz="1050" spc="-2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r</a:t>
            </a:r>
            <a:r>
              <a:rPr sz="1050" spc="-1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a</a:t>
            </a:r>
            <a:r>
              <a:rPr sz="1050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t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egic</a:t>
            </a:r>
            <a:r>
              <a:rPr sz="1050" spc="-4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k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é  plá</a:t>
            </a:r>
            <a:r>
              <a:rPr sz="1050" spc="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n</a:t>
            </a: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o</a:t>
            </a:r>
            <a:r>
              <a:rPr sz="1050" spc="-1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v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a</a:t>
            </a:r>
            <a:r>
              <a:rPr sz="1050" spc="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n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ie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06317" y="1742059"/>
            <a:ext cx="701675" cy="35016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36830" marR="5080" indent="-24765">
              <a:lnSpc>
                <a:spcPts val="1320"/>
              </a:lnSpc>
              <a:spcBef>
                <a:spcPts val="240"/>
              </a:spcBef>
            </a:pPr>
            <a:r>
              <a:rPr sz="1050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Rozpočet</a:t>
            </a:r>
            <a:r>
              <a:rPr sz="1050" spc="-8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a  </a:t>
            </a:r>
            <a:r>
              <a:rPr sz="1050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kontroling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69741" y="2302509"/>
            <a:ext cx="776605" cy="35016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32715" marR="5080" indent="-120650">
              <a:lnSpc>
                <a:spcPts val="1320"/>
              </a:lnSpc>
              <a:spcBef>
                <a:spcPts val="240"/>
              </a:spcBef>
            </a:pP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P</a:t>
            </a:r>
            <a:r>
              <a:rPr sz="1050" spc="-2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r</a:t>
            </a: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og</a:t>
            </a:r>
            <a:r>
              <a:rPr sz="1050" spc="-2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r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amo</a:t>
            </a:r>
            <a:r>
              <a:rPr sz="1050" spc="-1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v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é  riadenie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75230" y="3507104"/>
            <a:ext cx="634365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Podporné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278885" y="2863088"/>
            <a:ext cx="756920" cy="35016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10160">
              <a:lnSpc>
                <a:spcPts val="1320"/>
              </a:lnSpc>
              <a:spcBef>
                <a:spcPts val="240"/>
              </a:spcBef>
            </a:pP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I</a:t>
            </a:r>
            <a:r>
              <a:rPr sz="1050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n</a:t>
            </a:r>
            <a:r>
              <a:rPr sz="1050" spc="-2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f</a:t>
            </a: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o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rmačné  </a:t>
            </a:r>
            <a:r>
              <a:rPr sz="1050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t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echn</a:t>
            </a: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ol</a:t>
            </a:r>
            <a:r>
              <a:rPr sz="1050" spc="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ó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gie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24022" y="3507104"/>
            <a:ext cx="866140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Ľudské</a:t>
            </a:r>
            <a:r>
              <a:rPr sz="1050" spc="-6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zdroje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96589" y="3983863"/>
            <a:ext cx="921385" cy="35016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57810" marR="5080" indent="-245745">
              <a:lnSpc>
                <a:spcPts val="1320"/>
              </a:lnSpc>
              <a:spcBef>
                <a:spcPts val="240"/>
              </a:spcBef>
            </a:pPr>
            <a:r>
              <a:rPr sz="1050" spc="-1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Správa</a:t>
            </a:r>
            <a:r>
              <a:rPr sz="1050" spc="-7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financií  a</a:t>
            </a:r>
            <a:r>
              <a:rPr sz="1050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aktív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57096" y="4539818"/>
            <a:ext cx="1938655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>
              <a:lnSpc>
                <a:spcPct val="100000"/>
              </a:lnSpc>
              <a:spcBef>
                <a:spcPts val="105"/>
              </a:spcBef>
            </a:pPr>
            <a:r>
              <a:rPr sz="1000" spc="-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Zlepšenie súčasného</a:t>
            </a:r>
            <a:r>
              <a:rPr sz="1000" spc="-4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00" spc="-1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stavu  </a:t>
            </a:r>
            <a:r>
              <a:rPr sz="1000" spc="-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pomocou </a:t>
            </a:r>
            <a:r>
              <a:rPr sz="1000" spc="-1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elektronizácie </a:t>
            </a:r>
            <a:r>
              <a:rPr sz="100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a  </a:t>
            </a:r>
            <a:r>
              <a:rPr sz="1000" spc="-1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automatizácie interných  </a:t>
            </a:r>
            <a:r>
              <a:rPr sz="1000" spc="-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procesov </a:t>
            </a:r>
            <a:r>
              <a:rPr sz="1000" spc="-1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organizácie</a:t>
            </a:r>
            <a:r>
              <a:rPr sz="1000" spc="-3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0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...</a:t>
            </a:r>
            <a:endParaRPr sz="100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9258300" y="4369308"/>
            <a:ext cx="1041400" cy="1039494"/>
          </a:xfrm>
          <a:custGeom>
            <a:avLst/>
            <a:gdLst/>
            <a:ahLst/>
            <a:cxnLst/>
            <a:rect l="l" t="t" r="r" b="b"/>
            <a:pathLst>
              <a:path w="1041400" h="1039495">
                <a:moveTo>
                  <a:pt x="520446" y="0"/>
                </a:moveTo>
                <a:lnTo>
                  <a:pt x="473079" y="2123"/>
                </a:lnTo>
                <a:lnTo>
                  <a:pt x="426903" y="8372"/>
                </a:lnTo>
                <a:lnTo>
                  <a:pt x="382102" y="18563"/>
                </a:lnTo>
                <a:lnTo>
                  <a:pt x="338858" y="32512"/>
                </a:lnTo>
                <a:lnTo>
                  <a:pt x="297357" y="50035"/>
                </a:lnTo>
                <a:lnTo>
                  <a:pt x="257781" y="70950"/>
                </a:lnTo>
                <a:lnTo>
                  <a:pt x="220315" y="95073"/>
                </a:lnTo>
                <a:lnTo>
                  <a:pt x="185143" y="122221"/>
                </a:lnTo>
                <a:lnTo>
                  <a:pt x="152447" y="152209"/>
                </a:lnTo>
                <a:lnTo>
                  <a:pt x="122413" y="184855"/>
                </a:lnTo>
                <a:lnTo>
                  <a:pt x="95224" y="219975"/>
                </a:lnTo>
                <a:lnTo>
                  <a:pt x="71063" y="257386"/>
                </a:lnTo>
                <a:lnTo>
                  <a:pt x="50115" y="296904"/>
                </a:lnTo>
                <a:lnTo>
                  <a:pt x="32564" y="338346"/>
                </a:lnTo>
                <a:lnTo>
                  <a:pt x="18593" y="381529"/>
                </a:lnTo>
                <a:lnTo>
                  <a:pt x="8386" y="426268"/>
                </a:lnTo>
                <a:lnTo>
                  <a:pt x="2127" y="472381"/>
                </a:lnTo>
                <a:lnTo>
                  <a:pt x="0" y="519684"/>
                </a:lnTo>
                <a:lnTo>
                  <a:pt x="2127" y="566986"/>
                </a:lnTo>
                <a:lnTo>
                  <a:pt x="8386" y="613099"/>
                </a:lnTo>
                <a:lnTo>
                  <a:pt x="18593" y="657838"/>
                </a:lnTo>
                <a:lnTo>
                  <a:pt x="32564" y="701021"/>
                </a:lnTo>
                <a:lnTo>
                  <a:pt x="50115" y="742463"/>
                </a:lnTo>
                <a:lnTo>
                  <a:pt x="71063" y="781981"/>
                </a:lnTo>
                <a:lnTo>
                  <a:pt x="95224" y="819392"/>
                </a:lnTo>
                <a:lnTo>
                  <a:pt x="122413" y="854512"/>
                </a:lnTo>
                <a:lnTo>
                  <a:pt x="152447" y="887158"/>
                </a:lnTo>
                <a:lnTo>
                  <a:pt x="185143" y="917146"/>
                </a:lnTo>
                <a:lnTo>
                  <a:pt x="220315" y="944294"/>
                </a:lnTo>
                <a:lnTo>
                  <a:pt x="257781" y="968417"/>
                </a:lnTo>
                <a:lnTo>
                  <a:pt x="297357" y="989332"/>
                </a:lnTo>
                <a:lnTo>
                  <a:pt x="338858" y="1006856"/>
                </a:lnTo>
                <a:lnTo>
                  <a:pt x="382102" y="1020804"/>
                </a:lnTo>
                <a:lnTo>
                  <a:pt x="426903" y="1030995"/>
                </a:lnTo>
                <a:lnTo>
                  <a:pt x="473079" y="1037244"/>
                </a:lnTo>
                <a:lnTo>
                  <a:pt x="520446" y="1039368"/>
                </a:lnTo>
                <a:lnTo>
                  <a:pt x="567812" y="1037244"/>
                </a:lnTo>
                <a:lnTo>
                  <a:pt x="613988" y="1030995"/>
                </a:lnTo>
                <a:lnTo>
                  <a:pt x="658789" y="1020804"/>
                </a:lnTo>
                <a:lnTo>
                  <a:pt x="702033" y="1006856"/>
                </a:lnTo>
                <a:lnTo>
                  <a:pt x="743534" y="989332"/>
                </a:lnTo>
                <a:lnTo>
                  <a:pt x="783110" y="968417"/>
                </a:lnTo>
                <a:lnTo>
                  <a:pt x="820576" y="944294"/>
                </a:lnTo>
                <a:lnTo>
                  <a:pt x="855748" y="917146"/>
                </a:lnTo>
                <a:lnTo>
                  <a:pt x="888444" y="887158"/>
                </a:lnTo>
                <a:lnTo>
                  <a:pt x="918478" y="854512"/>
                </a:lnTo>
                <a:lnTo>
                  <a:pt x="945667" y="819392"/>
                </a:lnTo>
                <a:lnTo>
                  <a:pt x="969828" y="781981"/>
                </a:lnTo>
                <a:lnTo>
                  <a:pt x="990776" y="742463"/>
                </a:lnTo>
                <a:lnTo>
                  <a:pt x="1008327" y="701021"/>
                </a:lnTo>
                <a:lnTo>
                  <a:pt x="1022298" y="657838"/>
                </a:lnTo>
                <a:lnTo>
                  <a:pt x="1032505" y="613099"/>
                </a:lnTo>
                <a:lnTo>
                  <a:pt x="1038764" y="566986"/>
                </a:lnTo>
                <a:lnTo>
                  <a:pt x="1040892" y="519684"/>
                </a:lnTo>
                <a:lnTo>
                  <a:pt x="1038764" y="472381"/>
                </a:lnTo>
                <a:lnTo>
                  <a:pt x="1032505" y="426268"/>
                </a:lnTo>
                <a:lnTo>
                  <a:pt x="1022298" y="381529"/>
                </a:lnTo>
                <a:lnTo>
                  <a:pt x="1008327" y="338346"/>
                </a:lnTo>
                <a:lnTo>
                  <a:pt x="990776" y="296904"/>
                </a:lnTo>
                <a:lnTo>
                  <a:pt x="969828" y="257386"/>
                </a:lnTo>
                <a:lnTo>
                  <a:pt x="945667" y="219975"/>
                </a:lnTo>
                <a:lnTo>
                  <a:pt x="918478" y="184855"/>
                </a:lnTo>
                <a:lnTo>
                  <a:pt x="888444" y="152209"/>
                </a:lnTo>
                <a:lnTo>
                  <a:pt x="855748" y="122221"/>
                </a:lnTo>
                <a:lnTo>
                  <a:pt x="820576" y="95073"/>
                </a:lnTo>
                <a:lnTo>
                  <a:pt x="783110" y="70950"/>
                </a:lnTo>
                <a:lnTo>
                  <a:pt x="743534" y="50035"/>
                </a:lnTo>
                <a:lnTo>
                  <a:pt x="702033" y="32512"/>
                </a:lnTo>
                <a:lnTo>
                  <a:pt x="658789" y="18563"/>
                </a:lnTo>
                <a:lnTo>
                  <a:pt x="613988" y="8372"/>
                </a:lnTo>
                <a:lnTo>
                  <a:pt x="567812" y="2123"/>
                </a:lnTo>
                <a:lnTo>
                  <a:pt x="520446" y="0"/>
                </a:lnTo>
                <a:close/>
              </a:path>
            </a:pathLst>
          </a:custGeom>
          <a:solidFill>
            <a:srgbClr val="6FAC46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160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476613" y="4753483"/>
            <a:ext cx="60642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IS</a:t>
            </a:r>
            <a:r>
              <a:rPr sz="1200" b="1" spc="-8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RVP</a:t>
            </a:r>
            <a:endParaRPr sz="1200">
              <a:latin typeface="Tahoma" charset="0"/>
              <a:ea typeface="Tahoma" charset="0"/>
              <a:cs typeface="Tahoma" charset="0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9251950" y="3009645"/>
            <a:ext cx="1054100" cy="1366520"/>
            <a:chOff x="9251950" y="3009645"/>
            <a:chExt cx="1054100" cy="1366520"/>
          </a:xfrm>
        </p:grpSpPr>
        <p:sp>
          <p:nvSpPr>
            <p:cNvPr id="21" name="object 21"/>
            <p:cNvSpPr/>
            <p:nvPr/>
          </p:nvSpPr>
          <p:spPr>
            <a:xfrm>
              <a:off x="9778111" y="4057141"/>
              <a:ext cx="0" cy="312420"/>
            </a:xfrm>
            <a:custGeom>
              <a:avLst/>
              <a:gdLst/>
              <a:ahLst/>
              <a:cxnLst/>
              <a:rect l="l" t="t" r="r" b="b"/>
              <a:pathLst>
                <a:path h="312420">
                  <a:moveTo>
                    <a:pt x="0" y="312165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87B76D"/>
              </a:solidFill>
            </a:ln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22" name="object 22"/>
            <p:cNvSpPr/>
            <p:nvPr/>
          </p:nvSpPr>
          <p:spPr>
            <a:xfrm>
              <a:off x="9258300" y="3015995"/>
              <a:ext cx="1041400" cy="1041400"/>
            </a:xfrm>
            <a:custGeom>
              <a:avLst/>
              <a:gdLst/>
              <a:ahLst/>
              <a:cxnLst/>
              <a:rect l="l" t="t" r="r" b="b"/>
              <a:pathLst>
                <a:path w="1041400" h="1041400">
                  <a:moveTo>
                    <a:pt x="520446" y="0"/>
                  </a:moveTo>
                  <a:lnTo>
                    <a:pt x="473079" y="2127"/>
                  </a:lnTo>
                  <a:lnTo>
                    <a:pt x="426903" y="8386"/>
                  </a:lnTo>
                  <a:lnTo>
                    <a:pt x="382102" y="18593"/>
                  </a:lnTo>
                  <a:lnTo>
                    <a:pt x="338858" y="32564"/>
                  </a:lnTo>
                  <a:lnTo>
                    <a:pt x="297357" y="50115"/>
                  </a:lnTo>
                  <a:lnTo>
                    <a:pt x="257781" y="71063"/>
                  </a:lnTo>
                  <a:lnTo>
                    <a:pt x="220315" y="95224"/>
                  </a:lnTo>
                  <a:lnTo>
                    <a:pt x="185143" y="122413"/>
                  </a:lnTo>
                  <a:lnTo>
                    <a:pt x="152447" y="152447"/>
                  </a:lnTo>
                  <a:lnTo>
                    <a:pt x="122413" y="185143"/>
                  </a:lnTo>
                  <a:lnTo>
                    <a:pt x="95224" y="220315"/>
                  </a:lnTo>
                  <a:lnTo>
                    <a:pt x="71063" y="257781"/>
                  </a:lnTo>
                  <a:lnTo>
                    <a:pt x="50115" y="297357"/>
                  </a:lnTo>
                  <a:lnTo>
                    <a:pt x="32564" y="338858"/>
                  </a:lnTo>
                  <a:lnTo>
                    <a:pt x="18593" y="382102"/>
                  </a:lnTo>
                  <a:lnTo>
                    <a:pt x="8386" y="426903"/>
                  </a:lnTo>
                  <a:lnTo>
                    <a:pt x="2127" y="473079"/>
                  </a:lnTo>
                  <a:lnTo>
                    <a:pt x="0" y="520445"/>
                  </a:lnTo>
                  <a:lnTo>
                    <a:pt x="2127" y="567812"/>
                  </a:lnTo>
                  <a:lnTo>
                    <a:pt x="8386" y="613988"/>
                  </a:lnTo>
                  <a:lnTo>
                    <a:pt x="18593" y="658789"/>
                  </a:lnTo>
                  <a:lnTo>
                    <a:pt x="32564" y="702033"/>
                  </a:lnTo>
                  <a:lnTo>
                    <a:pt x="50115" y="743534"/>
                  </a:lnTo>
                  <a:lnTo>
                    <a:pt x="71063" y="783110"/>
                  </a:lnTo>
                  <a:lnTo>
                    <a:pt x="95224" y="820576"/>
                  </a:lnTo>
                  <a:lnTo>
                    <a:pt x="122413" y="855748"/>
                  </a:lnTo>
                  <a:lnTo>
                    <a:pt x="152447" y="888444"/>
                  </a:lnTo>
                  <a:lnTo>
                    <a:pt x="185143" y="918478"/>
                  </a:lnTo>
                  <a:lnTo>
                    <a:pt x="220315" y="945667"/>
                  </a:lnTo>
                  <a:lnTo>
                    <a:pt x="257781" y="969828"/>
                  </a:lnTo>
                  <a:lnTo>
                    <a:pt x="297357" y="990776"/>
                  </a:lnTo>
                  <a:lnTo>
                    <a:pt x="338858" y="1008327"/>
                  </a:lnTo>
                  <a:lnTo>
                    <a:pt x="382102" y="1022298"/>
                  </a:lnTo>
                  <a:lnTo>
                    <a:pt x="426903" y="1032505"/>
                  </a:lnTo>
                  <a:lnTo>
                    <a:pt x="473079" y="1038764"/>
                  </a:lnTo>
                  <a:lnTo>
                    <a:pt x="520446" y="1040891"/>
                  </a:lnTo>
                  <a:lnTo>
                    <a:pt x="567812" y="1038764"/>
                  </a:lnTo>
                  <a:lnTo>
                    <a:pt x="613988" y="1032505"/>
                  </a:lnTo>
                  <a:lnTo>
                    <a:pt x="658789" y="1022298"/>
                  </a:lnTo>
                  <a:lnTo>
                    <a:pt x="702033" y="1008327"/>
                  </a:lnTo>
                  <a:lnTo>
                    <a:pt x="743534" y="990776"/>
                  </a:lnTo>
                  <a:lnTo>
                    <a:pt x="783110" y="969828"/>
                  </a:lnTo>
                  <a:lnTo>
                    <a:pt x="820576" y="945667"/>
                  </a:lnTo>
                  <a:lnTo>
                    <a:pt x="855748" y="918478"/>
                  </a:lnTo>
                  <a:lnTo>
                    <a:pt x="888444" y="888444"/>
                  </a:lnTo>
                  <a:lnTo>
                    <a:pt x="918478" y="855748"/>
                  </a:lnTo>
                  <a:lnTo>
                    <a:pt x="945667" y="820576"/>
                  </a:lnTo>
                  <a:lnTo>
                    <a:pt x="969828" y="783110"/>
                  </a:lnTo>
                  <a:lnTo>
                    <a:pt x="990776" y="743534"/>
                  </a:lnTo>
                  <a:lnTo>
                    <a:pt x="1008327" y="702033"/>
                  </a:lnTo>
                  <a:lnTo>
                    <a:pt x="1022298" y="658789"/>
                  </a:lnTo>
                  <a:lnTo>
                    <a:pt x="1032505" y="613988"/>
                  </a:lnTo>
                  <a:lnTo>
                    <a:pt x="1038764" y="567812"/>
                  </a:lnTo>
                  <a:lnTo>
                    <a:pt x="1040892" y="520445"/>
                  </a:lnTo>
                  <a:lnTo>
                    <a:pt x="1038764" y="473079"/>
                  </a:lnTo>
                  <a:lnTo>
                    <a:pt x="1032505" y="426903"/>
                  </a:lnTo>
                  <a:lnTo>
                    <a:pt x="1022298" y="382102"/>
                  </a:lnTo>
                  <a:lnTo>
                    <a:pt x="1008327" y="338858"/>
                  </a:lnTo>
                  <a:lnTo>
                    <a:pt x="990776" y="297357"/>
                  </a:lnTo>
                  <a:lnTo>
                    <a:pt x="969828" y="257781"/>
                  </a:lnTo>
                  <a:lnTo>
                    <a:pt x="945667" y="220315"/>
                  </a:lnTo>
                  <a:lnTo>
                    <a:pt x="918478" y="185143"/>
                  </a:lnTo>
                  <a:lnTo>
                    <a:pt x="888444" y="152447"/>
                  </a:lnTo>
                  <a:lnTo>
                    <a:pt x="855748" y="122413"/>
                  </a:lnTo>
                  <a:lnTo>
                    <a:pt x="820576" y="95224"/>
                  </a:lnTo>
                  <a:lnTo>
                    <a:pt x="783110" y="71063"/>
                  </a:lnTo>
                  <a:lnTo>
                    <a:pt x="743534" y="50115"/>
                  </a:lnTo>
                  <a:lnTo>
                    <a:pt x="702033" y="32564"/>
                  </a:lnTo>
                  <a:lnTo>
                    <a:pt x="658789" y="18593"/>
                  </a:lnTo>
                  <a:lnTo>
                    <a:pt x="613988" y="8386"/>
                  </a:lnTo>
                  <a:lnTo>
                    <a:pt x="567812" y="2127"/>
                  </a:lnTo>
                  <a:lnTo>
                    <a:pt x="520446" y="0"/>
                  </a:lnTo>
                  <a:close/>
                </a:path>
              </a:pathLst>
            </a:custGeom>
            <a:solidFill>
              <a:srgbClr val="6FAC46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23" name="object 23"/>
            <p:cNvSpPr/>
            <p:nvPr/>
          </p:nvSpPr>
          <p:spPr>
            <a:xfrm>
              <a:off x="9258300" y="3015995"/>
              <a:ext cx="1041400" cy="1041400"/>
            </a:xfrm>
            <a:custGeom>
              <a:avLst/>
              <a:gdLst/>
              <a:ahLst/>
              <a:cxnLst/>
              <a:rect l="l" t="t" r="r" b="b"/>
              <a:pathLst>
                <a:path w="1041400" h="1041400">
                  <a:moveTo>
                    <a:pt x="0" y="520445"/>
                  </a:moveTo>
                  <a:lnTo>
                    <a:pt x="2127" y="473079"/>
                  </a:lnTo>
                  <a:lnTo>
                    <a:pt x="8386" y="426903"/>
                  </a:lnTo>
                  <a:lnTo>
                    <a:pt x="18593" y="382102"/>
                  </a:lnTo>
                  <a:lnTo>
                    <a:pt x="32564" y="338858"/>
                  </a:lnTo>
                  <a:lnTo>
                    <a:pt x="50115" y="297357"/>
                  </a:lnTo>
                  <a:lnTo>
                    <a:pt x="71063" y="257781"/>
                  </a:lnTo>
                  <a:lnTo>
                    <a:pt x="95224" y="220315"/>
                  </a:lnTo>
                  <a:lnTo>
                    <a:pt x="122413" y="185143"/>
                  </a:lnTo>
                  <a:lnTo>
                    <a:pt x="152447" y="152447"/>
                  </a:lnTo>
                  <a:lnTo>
                    <a:pt x="185143" y="122413"/>
                  </a:lnTo>
                  <a:lnTo>
                    <a:pt x="220315" y="95224"/>
                  </a:lnTo>
                  <a:lnTo>
                    <a:pt x="257781" y="71063"/>
                  </a:lnTo>
                  <a:lnTo>
                    <a:pt x="297357" y="50115"/>
                  </a:lnTo>
                  <a:lnTo>
                    <a:pt x="338858" y="32564"/>
                  </a:lnTo>
                  <a:lnTo>
                    <a:pt x="382102" y="18593"/>
                  </a:lnTo>
                  <a:lnTo>
                    <a:pt x="426903" y="8386"/>
                  </a:lnTo>
                  <a:lnTo>
                    <a:pt x="473079" y="2127"/>
                  </a:lnTo>
                  <a:lnTo>
                    <a:pt x="520446" y="0"/>
                  </a:lnTo>
                  <a:lnTo>
                    <a:pt x="567812" y="2127"/>
                  </a:lnTo>
                  <a:lnTo>
                    <a:pt x="613988" y="8386"/>
                  </a:lnTo>
                  <a:lnTo>
                    <a:pt x="658789" y="18593"/>
                  </a:lnTo>
                  <a:lnTo>
                    <a:pt x="702033" y="32564"/>
                  </a:lnTo>
                  <a:lnTo>
                    <a:pt x="743534" y="50115"/>
                  </a:lnTo>
                  <a:lnTo>
                    <a:pt x="783110" y="71063"/>
                  </a:lnTo>
                  <a:lnTo>
                    <a:pt x="820576" y="95224"/>
                  </a:lnTo>
                  <a:lnTo>
                    <a:pt x="855748" y="122413"/>
                  </a:lnTo>
                  <a:lnTo>
                    <a:pt x="888444" y="152447"/>
                  </a:lnTo>
                  <a:lnTo>
                    <a:pt x="918478" y="185143"/>
                  </a:lnTo>
                  <a:lnTo>
                    <a:pt x="945667" y="220315"/>
                  </a:lnTo>
                  <a:lnTo>
                    <a:pt x="969828" y="257781"/>
                  </a:lnTo>
                  <a:lnTo>
                    <a:pt x="990776" y="297357"/>
                  </a:lnTo>
                  <a:lnTo>
                    <a:pt x="1008327" y="338858"/>
                  </a:lnTo>
                  <a:lnTo>
                    <a:pt x="1022298" y="382102"/>
                  </a:lnTo>
                  <a:lnTo>
                    <a:pt x="1032505" y="426903"/>
                  </a:lnTo>
                  <a:lnTo>
                    <a:pt x="1038764" y="473079"/>
                  </a:lnTo>
                  <a:lnTo>
                    <a:pt x="1040892" y="520445"/>
                  </a:lnTo>
                  <a:lnTo>
                    <a:pt x="1038764" y="567812"/>
                  </a:lnTo>
                  <a:lnTo>
                    <a:pt x="1032505" y="613988"/>
                  </a:lnTo>
                  <a:lnTo>
                    <a:pt x="1022298" y="658789"/>
                  </a:lnTo>
                  <a:lnTo>
                    <a:pt x="1008327" y="702033"/>
                  </a:lnTo>
                  <a:lnTo>
                    <a:pt x="990776" y="743534"/>
                  </a:lnTo>
                  <a:lnTo>
                    <a:pt x="969828" y="783110"/>
                  </a:lnTo>
                  <a:lnTo>
                    <a:pt x="945667" y="820576"/>
                  </a:lnTo>
                  <a:lnTo>
                    <a:pt x="918478" y="855748"/>
                  </a:lnTo>
                  <a:lnTo>
                    <a:pt x="888444" y="888444"/>
                  </a:lnTo>
                  <a:lnTo>
                    <a:pt x="855748" y="918478"/>
                  </a:lnTo>
                  <a:lnTo>
                    <a:pt x="820576" y="945667"/>
                  </a:lnTo>
                  <a:lnTo>
                    <a:pt x="783110" y="969828"/>
                  </a:lnTo>
                  <a:lnTo>
                    <a:pt x="743534" y="990776"/>
                  </a:lnTo>
                  <a:lnTo>
                    <a:pt x="702033" y="1008327"/>
                  </a:lnTo>
                  <a:lnTo>
                    <a:pt x="658789" y="1022298"/>
                  </a:lnTo>
                  <a:lnTo>
                    <a:pt x="613988" y="1032505"/>
                  </a:lnTo>
                  <a:lnTo>
                    <a:pt x="567812" y="1038764"/>
                  </a:lnTo>
                  <a:lnTo>
                    <a:pt x="520446" y="1040891"/>
                  </a:lnTo>
                  <a:lnTo>
                    <a:pt x="473079" y="1038764"/>
                  </a:lnTo>
                  <a:lnTo>
                    <a:pt x="426903" y="1032505"/>
                  </a:lnTo>
                  <a:lnTo>
                    <a:pt x="382102" y="1022298"/>
                  </a:lnTo>
                  <a:lnTo>
                    <a:pt x="338858" y="1008327"/>
                  </a:lnTo>
                  <a:lnTo>
                    <a:pt x="297357" y="990776"/>
                  </a:lnTo>
                  <a:lnTo>
                    <a:pt x="257781" y="969828"/>
                  </a:lnTo>
                  <a:lnTo>
                    <a:pt x="220315" y="945667"/>
                  </a:lnTo>
                  <a:lnTo>
                    <a:pt x="185143" y="918478"/>
                  </a:lnTo>
                  <a:lnTo>
                    <a:pt x="152447" y="888444"/>
                  </a:lnTo>
                  <a:lnTo>
                    <a:pt x="122413" y="855748"/>
                  </a:lnTo>
                  <a:lnTo>
                    <a:pt x="95224" y="820576"/>
                  </a:lnTo>
                  <a:lnTo>
                    <a:pt x="71063" y="783110"/>
                  </a:lnTo>
                  <a:lnTo>
                    <a:pt x="50115" y="743534"/>
                  </a:lnTo>
                  <a:lnTo>
                    <a:pt x="32564" y="702033"/>
                  </a:lnTo>
                  <a:lnTo>
                    <a:pt x="18593" y="658789"/>
                  </a:lnTo>
                  <a:lnTo>
                    <a:pt x="8386" y="613988"/>
                  </a:lnTo>
                  <a:lnTo>
                    <a:pt x="2127" y="567812"/>
                  </a:lnTo>
                  <a:lnTo>
                    <a:pt x="0" y="520445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9607677" y="3400805"/>
            <a:ext cx="342265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M</a:t>
            </a:r>
            <a:r>
              <a:rPr sz="120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IS</a:t>
            </a:r>
            <a:endParaRPr sz="1200">
              <a:latin typeface="Tahoma" charset="0"/>
              <a:ea typeface="Tahoma" charset="0"/>
              <a:cs typeface="Tahoma" charset="0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0222610" y="5039614"/>
            <a:ext cx="1253490" cy="1052195"/>
            <a:chOff x="10222610" y="5039614"/>
            <a:chExt cx="1253490" cy="1052195"/>
          </a:xfrm>
        </p:grpSpPr>
        <p:sp>
          <p:nvSpPr>
            <p:cNvPr id="26" name="object 26"/>
            <p:cNvSpPr/>
            <p:nvPr/>
          </p:nvSpPr>
          <p:spPr>
            <a:xfrm>
              <a:off x="10228960" y="5149342"/>
              <a:ext cx="270510" cy="156210"/>
            </a:xfrm>
            <a:custGeom>
              <a:avLst/>
              <a:gdLst/>
              <a:ahLst/>
              <a:cxnLst/>
              <a:rect l="l" t="t" r="r" b="b"/>
              <a:pathLst>
                <a:path w="270509" h="156210">
                  <a:moveTo>
                    <a:pt x="0" y="0"/>
                  </a:moveTo>
                  <a:lnTo>
                    <a:pt x="270256" y="155955"/>
                  </a:lnTo>
                </a:path>
              </a:pathLst>
            </a:custGeom>
            <a:ln w="12699">
              <a:solidFill>
                <a:srgbClr val="87B76D"/>
              </a:solidFill>
            </a:ln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27" name="object 27"/>
            <p:cNvSpPr/>
            <p:nvPr/>
          </p:nvSpPr>
          <p:spPr>
            <a:xfrm>
              <a:off x="10430255" y="5045964"/>
              <a:ext cx="1039494" cy="1039494"/>
            </a:xfrm>
            <a:custGeom>
              <a:avLst/>
              <a:gdLst/>
              <a:ahLst/>
              <a:cxnLst/>
              <a:rect l="l" t="t" r="r" b="b"/>
              <a:pathLst>
                <a:path w="1039495" h="1039495">
                  <a:moveTo>
                    <a:pt x="519684" y="0"/>
                  </a:moveTo>
                  <a:lnTo>
                    <a:pt x="472381" y="2123"/>
                  </a:lnTo>
                  <a:lnTo>
                    <a:pt x="426268" y="8372"/>
                  </a:lnTo>
                  <a:lnTo>
                    <a:pt x="381529" y="18563"/>
                  </a:lnTo>
                  <a:lnTo>
                    <a:pt x="338346" y="32512"/>
                  </a:lnTo>
                  <a:lnTo>
                    <a:pt x="296904" y="50035"/>
                  </a:lnTo>
                  <a:lnTo>
                    <a:pt x="257386" y="70950"/>
                  </a:lnTo>
                  <a:lnTo>
                    <a:pt x="219975" y="95073"/>
                  </a:lnTo>
                  <a:lnTo>
                    <a:pt x="184855" y="122221"/>
                  </a:lnTo>
                  <a:lnTo>
                    <a:pt x="152209" y="152209"/>
                  </a:lnTo>
                  <a:lnTo>
                    <a:pt x="122221" y="184855"/>
                  </a:lnTo>
                  <a:lnTo>
                    <a:pt x="95073" y="219975"/>
                  </a:lnTo>
                  <a:lnTo>
                    <a:pt x="70950" y="257386"/>
                  </a:lnTo>
                  <a:lnTo>
                    <a:pt x="50035" y="296904"/>
                  </a:lnTo>
                  <a:lnTo>
                    <a:pt x="32511" y="338346"/>
                  </a:lnTo>
                  <a:lnTo>
                    <a:pt x="18563" y="381529"/>
                  </a:lnTo>
                  <a:lnTo>
                    <a:pt x="8372" y="426268"/>
                  </a:lnTo>
                  <a:lnTo>
                    <a:pt x="2123" y="472381"/>
                  </a:lnTo>
                  <a:lnTo>
                    <a:pt x="0" y="519684"/>
                  </a:lnTo>
                  <a:lnTo>
                    <a:pt x="2123" y="566984"/>
                  </a:lnTo>
                  <a:lnTo>
                    <a:pt x="8372" y="613096"/>
                  </a:lnTo>
                  <a:lnTo>
                    <a:pt x="18563" y="657834"/>
                  </a:lnTo>
                  <a:lnTo>
                    <a:pt x="32512" y="701016"/>
                  </a:lnTo>
                  <a:lnTo>
                    <a:pt x="50035" y="742457"/>
                  </a:lnTo>
                  <a:lnTo>
                    <a:pt x="70950" y="781975"/>
                  </a:lnTo>
                  <a:lnTo>
                    <a:pt x="95073" y="819386"/>
                  </a:lnTo>
                  <a:lnTo>
                    <a:pt x="122221" y="854507"/>
                  </a:lnTo>
                  <a:lnTo>
                    <a:pt x="152209" y="887153"/>
                  </a:lnTo>
                  <a:lnTo>
                    <a:pt x="184855" y="917142"/>
                  </a:lnTo>
                  <a:lnTo>
                    <a:pt x="219975" y="944290"/>
                  </a:lnTo>
                  <a:lnTo>
                    <a:pt x="257386" y="968414"/>
                  </a:lnTo>
                  <a:lnTo>
                    <a:pt x="296904" y="989330"/>
                  </a:lnTo>
                  <a:lnTo>
                    <a:pt x="338346" y="1006854"/>
                  </a:lnTo>
                  <a:lnTo>
                    <a:pt x="381529" y="1020803"/>
                  </a:lnTo>
                  <a:lnTo>
                    <a:pt x="426268" y="1030994"/>
                  </a:lnTo>
                  <a:lnTo>
                    <a:pt x="472381" y="1037244"/>
                  </a:lnTo>
                  <a:lnTo>
                    <a:pt x="519684" y="1039368"/>
                  </a:lnTo>
                  <a:lnTo>
                    <a:pt x="566986" y="1037244"/>
                  </a:lnTo>
                  <a:lnTo>
                    <a:pt x="613099" y="1030994"/>
                  </a:lnTo>
                  <a:lnTo>
                    <a:pt x="657838" y="1020803"/>
                  </a:lnTo>
                  <a:lnTo>
                    <a:pt x="701021" y="1006854"/>
                  </a:lnTo>
                  <a:lnTo>
                    <a:pt x="742463" y="989330"/>
                  </a:lnTo>
                  <a:lnTo>
                    <a:pt x="781981" y="968414"/>
                  </a:lnTo>
                  <a:lnTo>
                    <a:pt x="819392" y="944290"/>
                  </a:lnTo>
                  <a:lnTo>
                    <a:pt x="854512" y="917142"/>
                  </a:lnTo>
                  <a:lnTo>
                    <a:pt x="887158" y="887153"/>
                  </a:lnTo>
                  <a:lnTo>
                    <a:pt x="917146" y="854507"/>
                  </a:lnTo>
                  <a:lnTo>
                    <a:pt x="944294" y="819386"/>
                  </a:lnTo>
                  <a:lnTo>
                    <a:pt x="968417" y="781975"/>
                  </a:lnTo>
                  <a:lnTo>
                    <a:pt x="989332" y="742457"/>
                  </a:lnTo>
                  <a:lnTo>
                    <a:pt x="1006856" y="701016"/>
                  </a:lnTo>
                  <a:lnTo>
                    <a:pt x="1020804" y="657834"/>
                  </a:lnTo>
                  <a:lnTo>
                    <a:pt x="1030995" y="613096"/>
                  </a:lnTo>
                  <a:lnTo>
                    <a:pt x="1037244" y="566984"/>
                  </a:lnTo>
                  <a:lnTo>
                    <a:pt x="1039368" y="519684"/>
                  </a:lnTo>
                  <a:lnTo>
                    <a:pt x="1037244" y="472381"/>
                  </a:lnTo>
                  <a:lnTo>
                    <a:pt x="1030995" y="426268"/>
                  </a:lnTo>
                  <a:lnTo>
                    <a:pt x="1020804" y="381529"/>
                  </a:lnTo>
                  <a:lnTo>
                    <a:pt x="1006855" y="338346"/>
                  </a:lnTo>
                  <a:lnTo>
                    <a:pt x="989332" y="296904"/>
                  </a:lnTo>
                  <a:lnTo>
                    <a:pt x="968417" y="257386"/>
                  </a:lnTo>
                  <a:lnTo>
                    <a:pt x="944294" y="219975"/>
                  </a:lnTo>
                  <a:lnTo>
                    <a:pt x="917146" y="184855"/>
                  </a:lnTo>
                  <a:lnTo>
                    <a:pt x="887158" y="152209"/>
                  </a:lnTo>
                  <a:lnTo>
                    <a:pt x="854512" y="122221"/>
                  </a:lnTo>
                  <a:lnTo>
                    <a:pt x="819392" y="95073"/>
                  </a:lnTo>
                  <a:lnTo>
                    <a:pt x="781981" y="70950"/>
                  </a:lnTo>
                  <a:lnTo>
                    <a:pt x="742463" y="50035"/>
                  </a:lnTo>
                  <a:lnTo>
                    <a:pt x="701021" y="32512"/>
                  </a:lnTo>
                  <a:lnTo>
                    <a:pt x="657838" y="18563"/>
                  </a:lnTo>
                  <a:lnTo>
                    <a:pt x="613099" y="8372"/>
                  </a:lnTo>
                  <a:lnTo>
                    <a:pt x="566986" y="2123"/>
                  </a:lnTo>
                  <a:lnTo>
                    <a:pt x="519684" y="0"/>
                  </a:lnTo>
                  <a:close/>
                </a:path>
              </a:pathLst>
            </a:custGeom>
            <a:solidFill>
              <a:srgbClr val="6FAC46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28" name="object 28"/>
            <p:cNvSpPr/>
            <p:nvPr/>
          </p:nvSpPr>
          <p:spPr>
            <a:xfrm>
              <a:off x="10430255" y="5045964"/>
              <a:ext cx="1039494" cy="1039494"/>
            </a:xfrm>
            <a:custGeom>
              <a:avLst/>
              <a:gdLst/>
              <a:ahLst/>
              <a:cxnLst/>
              <a:rect l="l" t="t" r="r" b="b"/>
              <a:pathLst>
                <a:path w="1039495" h="1039495">
                  <a:moveTo>
                    <a:pt x="0" y="519684"/>
                  </a:moveTo>
                  <a:lnTo>
                    <a:pt x="2123" y="472381"/>
                  </a:lnTo>
                  <a:lnTo>
                    <a:pt x="8372" y="426268"/>
                  </a:lnTo>
                  <a:lnTo>
                    <a:pt x="18563" y="381529"/>
                  </a:lnTo>
                  <a:lnTo>
                    <a:pt x="32511" y="338346"/>
                  </a:lnTo>
                  <a:lnTo>
                    <a:pt x="50035" y="296904"/>
                  </a:lnTo>
                  <a:lnTo>
                    <a:pt x="70950" y="257386"/>
                  </a:lnTo>
                  <a:lnTo>
                    <a:pt x="95073" y="219975"/>
                  </a:lnTo>
                  <a:lnTo>
                    <a:pt x="122221" y="184855"/>
                  </a:lnTo>
                  <a:lnTo>
                    <a:pt x="152209" y="152209"/>
                  </a:lnTo>
                  <a:lnTo>
                    <a:pt x="184855" y="122221"/>
                  </a:lnTo>
                  <a:lnTo>
                    <a:pt x="219975" y="95073"/>
                  </a:lnTo>
                  <a:lnTo>
                    <a:pt x="257386" y="70950"/>
                  </a:lnTo>
                  <a:lnTo>
                    <a:pt x="296904" y="50035"/>
                  </a:lnTo>
                  <a:lnTo>
                    <a:pt x="338346" y="32512"/>
                  </a:lnTo>
                  <a:lnTo>
                    <a:pt x="381529" y="18563"/>
                  </a:lnTo>
                  <a:lnTo>
                    <a:pt x="426268" y="8372"/>
                  </a:lnTo>
                  <a:lnTo>
                    <a:pt x="472381" y="2123"/>
                  </a:lnTo>
                  <a:lnTo>
                    <a:pt x="519684" y="0"/>
                  </a:lnTo>
                  <a:lnTo>
                    <a:pt x="566986" y="2123"/>
                  </a:lnTo>
                  <a:lnTo>
                    <a:pt x="613099" y="8372"/>
                  </a:lnTo>
                  <a:lnTo>
                    <a:pt x="657838" y="18563"/>
                  </a:lnTo>
                  <a:lnTo>
                    <a:pt x="701021" y="32512"/>
                  </a:lnTo>
                  <a:lnTo>
                    <a:pt x="742463" y="50035"/>
                  </a:lnTo>
                  <a:lnTo>
                    <a:pt x="781981" y="70950"/>
                  </a:lnTo>
                  <a:lnTo>
                    <a:pt x="819392" y="95073"/>
                  </a:lnTo>
                  <a:lnTo>
                    <a:pt x="854512" y="122221"/>
                  </a:lnTo>
                  <a:lnTo>
                    <a:pt x="887158" y="152209"/>
                  </a:lnTo>
                  <a:lnTo>
                    <a:pt x="917146" y="184855"/>
                  </a:lnTo>
                  <a:lnTo>
                    <a:pt x="944294" y="219975"/>
                  </a:lnTo>
                  <a:lnTo>
                    <a:pt x="968417" y="257386"/>
                  </a:lnTo>
                  <a:lnTo>
                    <a:pt x="989332" y="296904"/>
                  </a:lnTo>
                  <a:lnTo>
                    <a:pt x="1006855" y="338346"/>
                  </a:lnTo>
                  <a:lnTo>
                    <a:pt x="1020804" y="381529"/>
                  </a:lnTo>
                  <a:lnTo>
                    <a:pt x="1030995" y="426268"/>
                  </a:lnTo>
                  <a:lnTo>
                    <a:pt x="1037244" y="472381"/>
                  </a:lnTo>
                  <a:lnTo>
                    <a:pt x="1039368" y="519684"/>
                  </a:lnTo>
                  <a:lnTo>
                    <a:pt x="1037244" y="566984"/>
                  </a:lnTo>
                  <a:lnTo>
                    <a:pt x="1030995" y="613096"/>
                  </a:lnTo>
                  <a:lnTo>
                    <a:pt x="1020804" y="657834"/>
                  </a:lnTo>
                  <a:lnTo>
                    <a:pt x="1006856" y="701016"/>
                  </a:lnTo>
                  <a:lnTo>
                    <a:pt x="989332" y="742457"/>
                  </a:lnTo>
                  <a:lnTo>
                    <a:pt x="968417" y="781975"/>
                  </a:lnTo>
                  <a:lnTo>
                    <a:pt x="944294" y="819386"/>
                  </a:lnTo>
                  <a:lnTo>
                    <a:pt x="917146" y="854507"/>
                  </a:lnTo>
                  <a:lnTo>
                    <a:pt x="887158" y="887153"/>
                  </a:lnTo>
                  <a:lnTo>
                    <a:pt x="854512" y="917142"/>
                  </a:lnTo>
                  <a:lnTo>
                    <a:pt x="819392" y="944290"/>
                  </a:lnTo>
                  <a:lnTo>
                    <a:pt x="781981" y="968414"/>
                  </a:lnTo>
                  <a:lnTo>
                    <a:pt x="742463" y="989330"/>
                  </a:lnTo>
                  <a:lnTo>
                    <a:pt x="701021" y="1006854"/>
                  </a:lnTo>
                  <a:lnTo>
                    <a:pt x="657838" y="1020803"/>
                  </a:lnTo>
                  <a:lnTo>
                    <a:pt x="613099" y="1030994"/>
                  </a:lnTo>
                  <a:lnTo>
                    <a:pt x="566986" y="1037244"/>
                  </a:lnTo>
                  <a:lnTo>
                    <a:pt x="519684" y="1039368"/>
                  </a:lnTo>
                  <a:lnTo>
                    <a:pt x="472381" y="1037244"/>
                  </a:lnTo>
                  <a:lnTo>
                    <a:pt x="426268" y="1030994"/>
                  </a:lnTo>
                  <a:lnTo>
                    <a:pt x="381529" y="1020803"/>
                  </a:lnTo>
                  <a:lnTo>
                    <a:pt x="338346" y="1006854"/>
                  </a:lnTo>
                  <a:lnTo>
                    <a:pt x="296904" y="989330"/>
                  </a:lnTo>
                  <a:lnTo>
                    <a:pt x="257386" y="968414"/>
                  </a:lnTo>
                  <a:lnTo>
                    <a:pt x="219975" y="944290"/>
                  </a:lnTo>
                  <a:lnTo>
                    <a:pt x="184855" y="917142"/>
                  </a:lnTo>
                  <a:lnTo>
                    <a:pt x="152209" y="887153"/>
                  </a:lnTo>
                  <a:lnTo>
                    <a:pt x="122221" y="854507"/>
                  </a:lnTo>
                  <a:lnTo>
                    <a:pt x="95073" y="819386"/>
                  </a:lnTo>
                  <a:lnTo>
                    <a:pt x="70950" y="781975"/>
                  </a:lnTo>
                  <a:lnTo>
                    <a:pt x="50035" y="742457"/>
                  </a:lnTo>
                  <a:lnTo>
                    <a:pt x="32512" y="701016"/>
                  </a:lnTo>
                  <a:lnTo>
                    <a:pt x="18563" y="657834"/>
                  </a:lnTo>
                  <a:lnTo>
                    <a:pt x="8372" y="613096"/>
                  </a:lnTo>
                  <a:lnTo>
                    <a:pt x="2123" y="566984"/>
                  </a:lnTo>
                  <a:lnTo>
                    <a:pt x="0" y="519684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10814050" y="5429503"/>
            <a:ext cx="273050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SD</a:t>
            </a:r>
            <a:endParaRPr sz="1200">
              <a:latin typeface="Tahoma" charset="0"/>
              <a:ea typeface="Tahoma" charset="0"/>
              <a:cs typeface="Tahoma" charset="0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8079993" y="5039614"/>
            <a:ext cx="1254760" cy="1052195"/>
            <a:chOff x="8079993" y="5039614"/>
            <a:chExt cx="1254760" cy="1052195"/>
          </a:xfrm>
        </p:grpSpPr>
        <p:sp>
          <p:nvSpPr>
            <p:cNvPr id="31" name="object 31"/>
            <p:cNvSpPr/>
            <p:nvPr/>
          </p:nvSpPr>
          <p:spPr>
            <a:xfrm>
              <a:off x="9057639" y="5149342"/>
              <a:ext cx="270510" cy="156210"/>
            </a:xfrm>
            <a:custGeom>
              <a:avLst/>
              <a:gdLst/>
              <a:ahLst/>
              <a:cxnLst/>
              <a:rect l="l" t="t" r="r" b="b"/>
              <a:pathLst>
                <a:path w="270509" h="156210">
                  <a:moveTo>
                    <a:pt x="270382" y="0"/>
                  </a:moveTo>
                  <a:lnTo>
                    <a:pt x="0" y="155955"/>
                  </a:lnTo>
                </a:path>
              </a:pathLst>
            </a:custGeom>
            <a:ln w="12699">
              <a:solidFill>
                <a:srgbClr val="87B76D"/>
              </a:solidFill>
            </a:ln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32" name="object 32"/>
            <p:cNvSpPr/>
            <p:nvPr/>
          </p:nvSpPr>
          <p:spPr>
            <a:xfrm>
              <a:off x="8086343" y="5045964"/>
              <a:ext cx="1041400" cy="1039494"/>
            </a:xfrm>
            <a:custGeom>
              <a:avLst/>
              <a:gdLst/>
              <a:ahLst/>
              <a:cxnLst/>
              <a:rect l="l" t="t" r="r" b="b"/>
              <a:pathLst>
                <a:path w="1041400" h="1039495">
                  <a:moveTo>
                    <a:pt x="520446" y="0"/>
                  </a:moveTo>
                  <a:lnTo>
                    <a:pt x="473079" y="2123"/>
                  </a:lnTo>
                  <a:lnTo>
                    <a:pt x="426903" y="8372"/>
                  </a:lnTo>
                  <a:lnTo>
                    <a:pt x="382102" y="18563"/>
                  </a:lnTo>
                  <a:lnTo>
                    <a:pt x="338858" y="32512"/>
                  </a:lnTo>
                  <a:lnTo>
                    <a:pt x="297357" y="50035"/>
                  </a:lnTo>
                  <a:lnTo>
                    <a:pt x="257781" y="70950"/>
                  </a:lnTo>
                  <a:lnTo>
                    <a:pt x="220315" y="95073"/>
                  </a:lnTo>
                  <a:lnTo>
                    <a:pt x="185143" y="122221"/>
                  </a:lnTo>
                  <a:lnTo>
                    <a:pt x="152447" y="152209"/>
                  </a:lnTo>
                  <a:lnTo>
                    <a:pt x="122413" y="184855"/>
                  </a:lnTo>
                  <a:lnTo>
                    <a:pt x="95224" y="219975"/>
                  </a:lnTo>
                  <a:lnTo>
                    <a:pt x="71063" y="257386"/>
                  </a:lnTo>
                  <a:lnTo>
                    <a:pt x="50115" y="296904"/>
                  </a:lnTo>
                  <a:lnTo>
                    <a:pt x="32564" y="338346"/>
                  </a:lnTo>
                  <a:lnTo>
                    <a:pt x="18593" y="381529"/>
                  </a:lnTo>
                  <a:lnTo>
                    <a:pt x="8386" y="426268"/>
                  </a:lnTo>
                  <a:lnTo>
                    <a:pt x="2127" y="472381"/>
                  </a:lnTo>
                  <a:lnTo>
                    <a:pt x="0" y="519684"/>
                  </a:lnTo>
                  <a:lnTo>
                    <a:pt x="2127" y="566984"/>
                  </a:lnTo>
                  <a:lnTo>
                    <a:pt x="8386" y="613096"/>
                  </a:lnTo>
                  <a:lnTo>
                    <a:pt x="18593" y="657834"/>
                  </a:lnTo>
                  <a:lnTo>
                    <a:pt x="32564" y="701016"/>
                  </a:lnTo>
                  <a:lnTo>
                    <a:pt x="50115" y="742457"/>
                  </a:lnTo>
                  <a:lnTo>
                    <a:pt x="71063" y="781975"/>
                  </a:lnTo>
                  <a:lnTo>
                    <a:pt x="95224" y="819386"/>
                  </a:lnTo>
                  <a:lnTo>
                    <a:pt x="122413" y="854507"/>
                  </a:lnTo>
                  <a:lnTo>
                    <a:pt x="152447" y="887153"/>
                  </a:lnTo>
                  <a:lnTo>
                    <a:pt x="185143" y="917142"/>
                  </a:lnTo>
                  <a:lnTo>
                    <a:pt x="220315" y="944290"/>
                  </a:lnTo>
                  <a:lnTo>
                    <a:pt x="257781" y="968414"/>
                  </a:lnTo>
                  <a:lnTo>
                    <a:pt x="297357" y="989330"/>
                  </a:lnTo>
                  <a:lnTo>
                    <a:pt x="338858" y="1006854"/>
                  </a:lnTo>
                  <a:lnTo>
                    <a:pt x="382102" y="1020803"/>
                  </a:lnTo>
                  <a:lnTo>
                    <a:pt x="426903" y="1030994"/>
                  </a:lnTo>
                  <a:lnTo>
                    <a:pt x="473079" y="1037244"/>
                  </a:lnTo>
                  <a:lnTo>
                    <a:pt x="520446" y="1039368"/>
                  </a:lnTo>
                  <a:lnTo>
                    <a:pt x="567812" y="1037244"/>
                  </a:lnTo>
                  <a:lnTo>
                    <a:pt x="613988" y="1030994"/>
                  </a:lnTo>
                  <a:lnTo>
                    <a:pt x="658789" y="1020803"/>
                  </a:lnTo>
                  <a:lnTo>
                    <a:pt x="702033" y="1006854"/>
                  </a:lnTo>
                  <a:lnTo>
                    <a:pt x="743534" y="989330"/>
                  </a:lnTo>
                  <a:lnTo>
                    <a:pt x="783110" y="968414"/>
                  </a:lnTo>
                  <a:lnTo>
                    <a:pt x="820576" y="944290"/>
                  </a:lnTo>
                  <a:lnTo>
                    <a:pt x="855748" y="917142"/>
                  </a:lnTo>
                  <a:lnTo>
                    <a:pt x="888444" y="887153"/>
                  </a:lnTo>
                  <a:lnTo>
                    <a:pt x="918478" y="854507"/>
                  </a:lnTo>
                  <a:lnTo>
                    <a:pt x="945667" y="819386"/>
                  </a:lnTo>
                  <a:lnTo>
                    <a:pt x="969828" y="781975"/>
                  </a:lnTo>
                  <a:lnTo>
                    <a:pt x="990776" y="742457"/>
                  </a:lnTo>
                  <a:lnTo>
                    <a:pt x="1008327" y="701016"/>
                  </a:lnTo>
                  <a:lnTo>
                    <a:pt x="1022298" y="657834"/>
                  </a:lnTo>
                  <a:lnTo>
                    <a:pt x="1032505" y="613096"/>
                  </a:lnTo>
                  <a:lnTo>
                    <a:pt x="1038764" y="566984"/>
                  </a:lnTo>
                  <a:lnTo>
                    <a:pt x="1040891" y="519684"/>
                  </a:lnTo>
                  <a:lnTo>
                    <a:pt x="1038764" y="472381"/>
                  </a:lnTo>
                  <a:lnTo>
                    <a:pt x="1032505" y="426268"/>
                  </a:lnTo>
                  <a:lnTo>
                    <a:pt x="1022298" y="381529"/>
                  </a:lnTo>
                  <a:lnTo>
                    <a:pt x="1008327" y="338346"/>
                  </a:lnTo>
                  <a:lnTo>
                    <a:pt x="990776" y="296904"/>
                  </a:lnTo>
                  <a:lnTo>
                    <a:pt x="969828" y="257386"/>
                  </a:lnTo>
                  <a:lnTo>
                    <a:pt x="945667" y="219975"/>
                  </a:lnTo>
                  <a:lnTo>
                    <a:pt x="918478" y="184855"/>
                  </a:lnTo>
                  <a:lnTo>
                    <a:pt x="888444" y="152209"/>
                  </a:lnTo>
                  <a:lnTo>
                    <a:pt x="855748" y="122221"/>
                  </a:lnTo>
                  <a:lnTo>
                    <a:pt x="820576" y="95073"/>
                  </a:lnTo>
                  <a:lnTo>
                    <a:pt x="783110" y="70950"/>
                  </a:lnTo>
                  <a:lnTo>
                    <a:pt x="743534" y="50035"/>
                  </a:lnTo>
                  <a:lnTo>
                    <a:pt x="702033" y="32512"/>
                  </a:lnTo>
                  <a:lnTo>
                    <a:pt x="658789" y="18563"/>
                  </a:lnTo>
                  <a:lnTo>
                    <a:pt x="613988" y="8372"/>
                  </a:lnTo>
                  <a:lnTo>
                    <a:pt x="567812" y="2123"/>
                  </a:lnTo>
                  <a:lnTo>
                    <a:pt x="520446" y="0"/>
                  </a:lnTo>
                  <a:close/>
                </a:path>
              </a:pathLst>
            </a:custGeom>
            <a:solidFill>
              <a:srgbClr val="6FAC46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33" name="object 33"/>
            <p:cNvSpPr/>
            <p:nvPr/>
          </p:nvSpPr>
          <p:spPr>
            <a:xfrm>
              <a:off x="8086343" y="5045964"/>
              <a:ext cx="1041400" cy="1039494"/>
            </a:xfrm>
            <a:custGeom>
              <a:avLst/>
              <a:gdLst/>
              <a:ahLst/>
              <a:cxnLst/>
              <a:rect l="l" t="t" r="r" b="b"/>
              <a:pathLst>
                <a:path w="1041400" h="1039495">
                  <a:moveTo>
                    <a:pt x="0" y="519684"/>
                  </a:moveTo>
                  <a:lnTo>
                    <a:pt x="2127" y="472381"/>
                  </a:lnTo>
                  <a:lnTo>
                    <a:pt x="8386" y="426268"/>
                  </a:lnTo>
                  <a:lnTo>
                    <a:pt x="18593" y="381529"/>
                  </a:lnTo>
                  <a:lnTo>
                    <a:pt x="32564" y="338346"/>
                  </a:lnTo>
                  <a:lnTo>
                    <a:pt x="50115" y="296904"/>
                  </a:lnTo>
                  <a:lnTo>
                    <a:pt x="71063" y="257386"/>
                  </a:lnTo>
                  <a:lnTo>
                    <a:pt x="95224" y="219975"/>
                  </a:lnTo>
                  <a:lnTo>
                    <a:pt x="122413" y="184855"/>
                  </a:lnTo>
                  <a:lnTo>
                    <a:pt x="152447" y="152209"/>
                  </a:lnTo>
                  <a:lnTo>
                    <a:pt x="185143" y="122221"/>
                  </a:lnTo>
                  <a:lnTo>
                    <a:pt x="220315" y="95073"/>
                  </a:lnTo>
                  <a:lnTo>
                    <a:pt x="257781" y="70950"/>
                  </a:lnTo>
                  <a:lnTo>
                    <a:pt x="297357" y="50035"/>
                  </a:lnTo>
                  <a:lnTo>
                    <a:pt x="338858" y="32512"/>
                  </a:lnTo>
                  <a:lnTo>
                    <a:pt x="382102" y="18563"/>
                  </a:lnTo>
                  <a:lnTo>
                    <a:pt x="426903" y="8372"/>
                  </a:lnTo>
                  <a:lnTo>
                    <a:pt x="473079" y="2123"/>
                  </a:lnTo>
                  <a:lnTo>
                    <a:pt x="520446" y="0"/>
                  </a:lnTo>
                  <a:lnTo>
                    <a:pt x="567812" y="2123"/>
                  </a:lnTo>
                  <a:lnTo>
                    <a:pt x="613988" y="8372"/>
                  </a:lnTo>
                  <a:lnTo>
                    <a:pt x="658789" y="18563"/>
                  </a:lnTo>
                  <a:lnTo>
                    <a:pt x="702033" y="32512"/>
                  </a:lnTo>
                  <a:lnTo>
                    <a:pt x="743534" y="50035"/>
                  </a:lnTo>
                  <a:lnTo>
                    <a:pt x="783110" y="70950"/>
                  </a:lnTo>
                  <a:lnTo>
                    <a:pt x="820576" y="95073"/>
                  </a:lnTo>
                  <a:lnTo>
                    <a:pt x="855748" y="122221"/>
                  </a:lnTo>
                  <a:lnTo>
                    <a:pt x="888444" y="152209"/>
                  </a:lnTo>
                  <a:lnTo>
                    <a:pt x="918478" y="184855"/>
                  </a:lnTo>
                  <a:lnTo>
                    <a:pt x="945667" y="219975"/>
                  </a:lnTo>
                  <a:lnTo>
                    <a:pt x="969828" y="257386"/>
                  </a:lnTo>
                  <a:lnTo>
                    <a:pt x="990776" y="296904"/>
                  </a:lnTo>
                  <a:lnTo>
                    <a:pt x="1008327" y="338346"/>
                  </a:lnTo>
                  <a:lnTo>
                    <a:pt x="1022298" y="381529"/>
                  </a:lnTo>
                  <a:lnTo>
                    <a:pt x="1032505" y="426268"/>
                  </a:lnTo>
                  <a:lnTo>
                    <a:pt x="1038764" y="472381"/>
                  </a:lnTo>
                  <a:lnTo>
                    <a:pt x="1040891" y="519684"/>
                  </a:lnTo>
                  <a:lnTo>
                    <a:pt x="1038764" y="566984"/>
                  </a:lnTo>
                  <a:lnTo>
                    <a:pt x="1032505" y="613096"/>
                  </a:lnTo>
                  <a:lnTo>
                    <a:pt x="1022298" y="657834"/>
                  </a:lnTo>
                  <a:lnTo>
                    <a:pt x="1008327" y="701016"/>
                  </a:lnTo>
                  <a:lnTo>
                    <a:pt x="990776" y="742457"/>
                  </a:lnTo>
                  <a:lnTo>
                    <a:pt x="969828" y="781975"/>
                  </a:lnTo>
                  <a:lnTo>
                    <a:pt x="945667" y="819386"/>
                  </a:lnTo>
                  <a:lnTo>
                    <a:pt x="918478" y="854507"/>
                  </a:lnTo>
                  <a:lnTo>
                    <a:pt x="888444" y="887153"/>
                  </a:lnTo>
                  <a:lnTo>
                    <a:pt x="855748" y="917142"/>
                  </a:lnTo>
                  <a:lnTo>
                    <a:pt x="820576" y="944290"/>
                  </a:lnTo>
                  <a:lnTo>
                    <a:pt x="783110" y="968414"/>
                  </a:lnTo>
                  <a:lnTo>
                    <a:pt x="743534" y="989330"/>
                  </a:lnTo>
                  <a:lnTo>
                    <a:pt x="702033" y="1006854"/>
                  </a:lnTo>
                  <a:lnTo>
                    <a:pt x="658789" y="1020803"/>
                  </a:lnTo>
                  <a:lnTo>
                    <a:pt x="613988" y="1030994"/>
                  </a:lnTo>
                  <a:lnTo>
                    <a:pt x="567812" y="1037244"/>
                  </a:lnTo>
                  <a:lnTo>
                    <a:pt x="520446" y="1039368"/>
                  </a:lnTo>
                  <a:lnTo>
                    <a:pt x="473079" y="1037244"/>
                  </a:lnTo>
                  <a:lnTo>
                    <a:pt x="426903" y="1030994"/>
                  </a:lnTo>
                  <a:lnTo>
                    <a:pt x="382102" y="1020803"/>
                  </a:lnTo>
                  <a:lnTo>
                    <a:pt x="338858" y="1006854"/>
                  </a:lnTo>
                  <a:lnTo>
                    <a:pt x="297357" y="989330"/>
                  </a:lnTo>
                  <a:lnTo>
                    <a:pt x="257781" y="968414"/>
                  </a:lnTo>
                  <a:lnTo>
                    <a:pt x="220315" y="944290"/>
                  </a:lnTo>
                  <a:lnTo>
                    <a:pt x="185143" y="917142"/>
                  </a:lnTo>
                  <a:lnTo>
                    <a:pt x="152447" y="887153"/>
                  </a:lnTo>
                  <a:lnTo>
                    <a:pt x="122413" y="854507"/>
                  </a:lnTo>
                  <a:lnTo>
                    <a:pt x="95224" y="819386"/>
                  </a:lnTo>
                  <a:lnTo>
                    <a:pt x="71063" y="781975"/>
                  </a:lnTo>
                  <a:lnTo>
                    <a:pt x="50115" y="742457"/>
                  </a:lnTo>
                  <a:lnTo>
                    <a:pt x="32564" y="701016"/>
                  </a:lnTo>
                  <a:lnTo>
                    <a:pt x="18593" y="657834"/>
                  </a:lnTo>
                  <a:lnTo>
                    <a:pt x="8386" y="613096"/>
                  </a:lnTo>
                  <a:lnTo>
                    <a:pt x="2127" y="566984"/>
                  </a:lnTo>
                  <a:lnTo>
                    <a:pt x="0" y="519684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8258047" y="5429503"/>
            <a:ext cx="699770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Podpora</a:t>
            </a:r>
            <a:endParaRPr sz="1200">
              <a:latin typeface="Tahoma" charset="0"/>
              <a:ea typeface="Tahoma" charset="0"/>
              <a:cs typeface="Tahoma" charset="0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9085326" y="2495423"/>
            <a:ext cx="237490" cy="237490"/>
            <a:chOff x="9085326" y="2495423"/>
            <a:chExt cx="237490" cy="237490"/>
          </a:xfrm>
        </p:grpSpPr>
        <p:sp>
          <p:nvSpPr>
            <p:cNvPr id="36" name="object 36"/>
            <p:cNvSpPr/>
            <p:nvPr/>
          </p:nvSpPr>
          <p:spPr>
            <a:xfrm>
              <a:off x="9091422" y="2501519"/>
              <a:ext cx="224789" cy="2247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37" name="object 37"/>
            <p:cNvSpPr/>
            <p:nvPr/>
          </p:nvSpPr>
          <p:spPr>
            <a:xfrm>
              <a:off x="9085326" y="2495423"/>
              <a:ext cx="236981" cy="23698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grpSp>
        <p:nvGrpSpPr>
          <p:cNvPr id="38" name="object 38"/>
          <p:cNvGrpSpPr/>
          <p:nvPr/>
        </p:nvGrpSpPr>
        <p:grpSpPr>
          <a:xfrm>
            <a:off x="7549696" y="966083"/>
            <a:ext cx="4166235" cy="2368550"/>
            <a:chOff x="7549696" y="966083"/>
            <a:chExt cx="4166235" cy="2368550"/>
          </a:xfrm>
        </p:grpSpPr>
        <p:sp>
          <p:nvSpPr>
            <p:cNvPr id="39" name="object 39"/>
            <p:cNvSpPr/>
            <p:nvPr/>
          </p:nvSpPr>
          <p:spPr>
            <a:xfrm>
              <a:off x="8867140" y="3253613"/>
              <a:ext cx="74929" cy="7492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40" name="object 40"/>
            <p:cNvSpPr/>
            <p:nvPr/>
          </p:nvSpPr>
          <p:spPr>
            <a:xfrm>
              <a:off x="8964041" y="2911855"/>
              <a:ext cx="149859" cy="149860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41" name="object 41"/>
            <p:cNvSpPr/>
            <p:nvPr/>
          </p:nvSpPr>
          <p:spPr>
            <a:xfrm>
              <a:off x="8861044" y="3247517"/>
              <a:ext cx="87122" cy="8712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42" name="object 42"/>
            <p:cNvSpPr/>
            <p:nvPr/>
          </p:nvSpPr>
          <p:spPr>
            <a:xfrm>
              <a:off x="8957945" y="2905760"/>
              <a:ext cx="162051" cy="16205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43" name="object 43"/>
            <p:cNvSpPr/>
            <p:nvPr/>
          </p:nvSpPr>
          <p:spPr>
            <a:xfrm>
              <a:off x="7556046" y="972433"/>
              <a:ext cx="4153535" cy="1349375"/>
            </a:xfrm>
            <a:custGeom>
              <a:avLst/>
              <a:gdLst/>
              <a:ahLst/>
              <a:cxnLst/>
              <a:rect l="l" t="t" r="r" b="b"/>
              <a:pathLst>
                <a:path w="4153534" h="1349375">
                  <a:moveTo>
                    <a:pt x="3236302" y="38"/>
                  </a:moveTo>
                  <a:lnTo>
                    <a:pt x="3185169" y="672"/>
                  </a:lnTo>
                  <a:lnTo>
                    <a:pt x="3134494" y="3760"/>
                  </a:lnTo>
                  <a:lnTo>
                    <a:pt x="3084772" y="9282"/>
                  </a:lnTo>
                  <a:lnTo>
                    <a:pt x="3036497" y="17222"/>
                  </a:lnTo>
                  <a:lnTo>
                    <a:pt x="2990161" y="27559"/>
                  </a:lnTo>
                  <a:lnTo>
                    <a:pt x="2946259" y="40276"/>
                  </a:lnTo>
                  <a:lnTo>
                    <a:pt x="2905285" y="55355"/>
                  </a:lnTo>
                  <a:lnTo>
                    <a:pt x="2867732" y="72776"/>
                  </a:lnTo>
                  <a:lnTo>
                    <a:pt x="2836552" y="56651"/>
                  </a:lnTo>
                  <a:lnTo>
                    <a:pt x="2763094" y="29735"/>
                  </a:lnTo>
                  <a:lnTo>
                    <a:pt x="2721555" y="19182"/>
                  </a:lnTo>
                  <a:lnTo>
                    <a:pt x="2668954" y="9464"/>
                  </a:lnTo>
                  <a:lnTo>
                    <a:pt x="2615165" y="3102"/>
                  </a:lnTo>
                  <a:lnTo>
                    <a:pt x="2560858" y="0"/>
                  </a:lnTo>
                  <a:lnTo>
                    <a:pt x="2506704" y="57"/>
                  </a:lnTo>
                  <a:lnTo>
                    <a:pt x="2453372" y="3177"/>
                  </a:lnTo>
                  <a:lnTo>
                    <a:pt x="2401531" y="9261"/>
                  </a:lnTo>
                  <a:lnTo>
                    <a:pt x="2351852" y="18210"/>
                  </a:lnTo>
                  <a:lnTo>
                    <a:pt x="2305004" y="29926"/>
                  </a:lnTo>
                  <a:lnTo>
                    <a:pt x="2261658" y="44311"/>
                  </a:lnTo>
                  <a:lnTo>
                    <a:pt x="2222483" y="61266"/>
                  </a:lnTo>
                  <a:lnTo>
                    <a:pt x="2188149" y="80693"/>
                  </a:lnTo>
                  <a:lnTo>
                    <a:pt x="2159326" y="102494"/>
                  </a:lnTo>
                  <a:lnTo>
                    <a:pt x="2132035" y="91406"/>
                  </a:lnTo>
                  <a:lnTo>
                    <a:pt x="2072404" y="71991"/>
                  </a:lnTo>
                  <a:lnTo>
                    <a:pt x="1989633" y="53334"/>
                  </a:lnTo>
                  <a:lnTo>
                    <a:pt x="1937756" y="45541"/>
                  </a:lnTo>
                  <a:lnTo>
                    <a:pt x="1885118" y="40322"/>
                  </a:lnTo>
                  <a:lnTo>
                    <a:pt x="1832141" y="37621"/>
                  </a:lnTo>
                  <a:lnTo>
                    <a:pt x="1779248" y="37381"/>
                  </a:lnTo>
                  <a:lnTo>
                    <a:pt x="1726861" y="39544"/>
                  </a:lnTo>
                  <a:lnTo>
                    <a:pt x="1675401" y="44053"/>
                  </a:lnTo>
                  <a:lnTo>
                    <a:pt x="1625292" y="50852"/>
                  </a:lnTo>
                  <a:lnTo>
                    <a:pt x="1576955" y="59882"/>
                  </a:lnTo>
                  <a:lnTo>
                    <a:pt x="1530812" y="71088"/>
                  </a:lnTo>
                  <a:lnTo>
                    <a:pt x="1487287" y="84411"/>
                  </a:lnTo>
                  <a:lnTo>
                    <a:pt x="1446800" y="99795"/>
                  </a:lnTo>
                  <a:lnTo>
                    <a:pt x="1409775" y="117182"/>
                  </a:lnTo>
                  <a:lnTo>
                    <a:pt x="1376633" y="136516"/>
                  </a:lnTo>
                  <a:lnTo>
                    <a:pt x="1347796" y="157739"/>
                  </a:lnTo>
                  <a:lnTo>
                    <a:pt x="1299938" y="146468"/>
                  </a:lnTo>
                  <a:lnTo>
                    <a:pt x="1250369" y="137056"/>
                  </a:lnTo>
                  <a:lnTo>
                    <a:pt x="1199369" y="129528"/>
                  </a:lnTo>
                  <a:lnTo>
                    <a:pt x="1147215" y="123910"/>
                  </a:lnTo>
                  <a:lnTo>
                    <a:pt x="1094187" y="120226"/>
                  </a:lnTo>
                  <a:lnTo>
                    <a:pt x="1040561" y="118502"/>
                  </a:lnTo>
                  <a:lnTo>
                    <a:pt x="986617" y="118764"/>
                  </a:lnTo>
                  <a:lnTo>
                    <a:pt x="932633" y="121036"/>
                  </a:lnTo>
                  <a:lnTo>
                    <a:pt x="867393" y="126454"/>
                  </a:lnTo>
                  <a:lnTo>
                    <a:pt x="804924" y="134596"/>
                  </a:lnTo>
                  <a:lnTo>
                    <a:pt x="745504" y="145301"/>
                  </a:lnTo>
                  <a:lnTo>
                    <a:pt x="689412" y="158408"/>
                  </a:lnTo>
                  <a:lnTo>
                    <a:pt x="636928" y="173754"/>
                  </a:lnTo>
                  <a:lnTo>
                    <a:pt x="588331" y="191177"/>
                  </a:lnTo>
                  <a:lnTo>
                    <a:pt x="543900" y="210515"/>
                  </a:lnTo>
                  <a:lnTo>
                    <a:pt x="503913" y="231606"/>
                  </a:lnTo>
                  <a:lnTo>
                    <a:pt x="468650" y="254288"/>
                  </a:lnTo>
                  <a:lnTo>
                    <a:pt x="438390" y="278399"/>
                  </a:lnTo>
                  <a:lnTo>
                    <a:pt x="393994" y="330259"/>
                  </a:lnTo>
                  <a:lnTo>
                    <a:pt x="372959" y="385891"/>
                  </a:lnTo>
                  <a:lnTo>
                    <a:pt x="371899" y="414716"/>
                  </a:lnTo>
                  <a:lnTo>
                    <a:pt x="377516" y="443997"/>
                  </a:lnTo>
                  <a:lnTo>
                    <a:pt x="373960" y="448188"/>
                  </a:lnTo>
                  <a:lnTo>
                    <a:pt x="318284" y="452419"/>
                  </a:lnTo>
                  <a:lnTo>
                    <a:pt x="265001" y="459870"/>
                  </a:lnTo>
                  <a:lnTo>
                    <a:pt x="214746" y="470359"/>
                  </a:lnTo>
                  <a:lnTo>
                    <a:pt x="168155" y="483700"/>
                  </a:lnTo>
                  <a:lnTo>
                    <a:pt x="125862" y="499709"/>
                  </a:lnTo>
                  <a:lnTo>
                    <a:pt x="88503" y="518201"/>
                  </a:lnTo>
                  <a:lnTo>
                    <a:pt x="27223" y="566186"/>
                  </a:lnTo>
                  <a:lnTo>
                    <a:pt x="0" y="623045"/>
                  </a:lnTo>
                  <a:lnTo>
                    <a:pt x="1653" y="651664"/>
                  </a:lnTo>
                  <a:lnTo>
                    <a:pt x="33955" y="706658"/>
                  </a:lnTo>
                  <a:lnTo>
                    <a:pt x="63989" y="731985"/>
                  </a:lnTo>
                  <a:lnTo>
                    <a:pt x="102869" y="755166"/>
                  </a:lnTo>
                  <a:lnTo>
                    <a:pt x="150288" y="775677"/>
                  </a:lnTo>
                  <a:lnTo>
                    <a:pt x="205939" y="792993"/>
                  </a:lnTo>
                  <a:lnTo>
                    <a:pt x="151194" y="825198"/>
                  </a:lnTo>
                  <a:lnTo>
                    <a:pt x="113928" y="861462"/>
                  </a:lnTo>
                  <a:lnTo>
                    <a:pt x="95139" y="900418"/>
                  </a:lnTo>
                  <a:lnTo>
                    <a:pt x="95830" y="940694"/>
                  </a:lnTo>
                  <a:lnTo>
                    <a:pt x="127518" y="992781"/>
                  </a:lnTo>
                  <a:lnTo>
                    <a:pt x="189374" y="1037149"/>
                  </a:lnTo>
                  <a:lnTo>
                    <a:pt x="229817" y="1055812"/>
                  </a:lnTo>
                  <a:lnTo>
                    <a:pt x="275646" y="1071795"/>
                  </a:lnTo>
                  <a:lnTo>
                    <a:pt x="326140" y="1084847"/>
                  </a:lnTo>
                  <a:lnTo>
                    <a:pt x="380582" y="1094719"/>
                  </a:lnTo>
                  <a:lnTo>
                    <a:pt x="438251" y="1101159"/>
                  </a:lnTo>
                  <a:lnTo>
                    <a:pt x="498429" y="1103919"/>
                  </a:lnTo>
                  <a:lnTo>
                    <a:pt x="560396" y="1102746"/>
                  </a:lnTo>
                  <a:lnTo>
                    <a:pt x="565603" y="1106683"/>
                  </a:lnTo>
                  <a:lnTo>
                    <a:pt x="600031" y="1130128"/>
                  </a:lnTo>
                  <a:lnTo>
                    <a:pt x="634891" y="1150209"/>
                  </a:lnTo>
                  <a:lnTo>
                    <a:pt x="672626" y="1168806"/>
                  </a:lnTo>
                  <a:lnTo>
                    <a:pt x="713009" y="1185893"/>
                  </a:lnTo>
                  <a:lnTo>
                    <a:pt x="755813" y="1201445"/>
                  </a:lnTo>
                  <a:lnTo>
                    <a:pt x="800813" y="1215438"/>
                  </a:lnTo>
                  <a:lnTo>
                    <a:pt x="847783" y="1227846"/>
                  </a:lnTo>
                  <a:lnTo>
                    <a:pt x="896496" y="1238644"/>
                  </a:lnTo>
                  <a:lnTo>
                    <a:pt x="946726" y="1247808"/>
                  </a:lnTo>
                  <a:lnTo>
                    <a:pt x="998248" y="1255311"/>
                  </a:lnTo>
                  <a:lnTo>
                    <a:pt x="1050835" y="1261130"/>
                  </a:lnTo>
                  <a:lnTo>
                    <a:pt x="1104260" y="1265238"/>
                  </a:lnTo>
                  <a:lnTo>
                    <a:pt x="1158299" y="1267610"/>
                  </a:lnTo>
                  <a:lnTo>
                    <a:pt x="1212724" y="1268223"/>
                  </a:lnTo>
                  <a:lnTo>
                    <a:pt x="1267311" y="1267050"/>
                  </a:lnTo>
                  <a:lnTo>
                    <a:pt x="1321831" y="1264066"/>
                  </a:lnTo>
                  <a:lnTo>
                    <a:pt x="1376061" y="1259247"/>
                  </a:lnTo>
                  <a:lnTo>
                    <a:pt x="1429772" y="1252566"/>
                  </a:lnTo>
                  <a:lnTo>
                    <a:pt x="1482740" y="1244000"/>
                  </a:lnTo>
                  <a:lnTo>
                    <a:pt x="1534738" y="1233523"/>
                  </a:lnTo>
                  <a:lnTo>
                    <a:pt x="1585540" y="1221110"/>
                  </a:lnTo>
                  <a:lnTo>
                    <a:pt x="1623726" y="1243934"/>
                  </a:lnTo>
                  <a:lnTo>
                    <a:pt x="1666520" y="1264861"/>
                  </a:lnTo>
                  <a:lnTo>
                    <a:pt x="1713553" y="1283766"/>
                  </a:lnTo>
                  <a:lnTo>
                    <a:pt x="1764455" y="1300524"/>
                  </a:lnTo>
                  <a:lnTo>
                    <a:pt x="1818859" y="1315013"/>
                  </a:lnTo>
                  <a:lnTo>
                    <a:pt x="1876395" y="1327106"/>
                  </a:lnTo>
                  <a:lnTo>
                    <a:pt x="1936695" y="1336680"/>
                  </a:lnTo>
                  <a:lnTo>
                    <a:pt x="1993934" y="1343132"/>
                  </a:lnTo>
                  <a:lnTo>
                    <a:pt x="2051245" y="1347208"/>
                  </a:lnTo>
                  <a:lnTo>
                    <a:pt x="2108343" y="1348977"/>
                  </a:lnTo>
                  <a:lnTo>
                    <a:pt x="2164942" y="1348505"/>
                  </a:lnTo>
                  <a:lnTo>
                    <a:pt x="2220757" y="1345860"/>
                  </a:lnTo>
                  <a:lnTo>
                    <a:pt x="2275503" y="1341111"/>
                  </a:lnTo>
                  <a:lnTo>
                    <a:pt x="2328894" y="1334326"/>
                  </a:lnTo>
                  <a:lnTo>
                    <a:pt x="2380645" y="1325571"/>
                  </a:lnTo>
                  <a:lnTo>
                    <a:pt x="2430471" y="1314916"/>
                  </a:lnTo>
                  <a:lnTo>
                    <a:pt x="2478086" y="1302427"/>
                  </a:lnTo>
                  <a:lnTo>
                    <a:pt x="2523205" y="1288173"/>
                  </a:lnTo>
                  <a:lnTo>
                    <a:pt x="2565543" y="1272221"/>
                  </a:lnTo>
                  <a:lnTo>
                    <a:pt x="2604813" y="1254639"/>
                  </a:lnTo>
                  <a:lnTo>
                    <a:pt x="2640732" y="1235495"/>
                  </a:lnTo>
                  <a:lnTo>
                    <a:pt x="2673013" y="1214857"/>
                  </a:lnTo>
                  <a:lnTo>
                    <a:pt x="2725521" y="1169370"/>
                  </a:lnTo>
                  <a:lnTo>
                    <a:pt x="2745177" y="1144656"/>
                  </a:lnTo>
                  <a:lnTo>
                    <a:pt x="2789681" y="1155721"/>
                  </a:lnTo>
                  <a:lnTo>
                    <a:pt x="2836114" y="1164887"/>
                  </a:lnTo>
                  <a:lnTo>
                    <a:pt x="2884163" y="1172120"/>
                  </a:lnTo>
                  <a:lnTo>
                    <a:pt x="2933513" y="1177385"/>
                  </a:lnTo>
                  <a:lnTo>
                    <a:pt x="2983852" y="1180646"/>
                  </a:lnTo>
                  <a:lnTo>
                    <a:pt x="3034864" y="1181867"/>
                  </a:lnTo>
                  <a:lnTo>
                    <a:pt x="3099659" y="1180456"/>
                  </a:lnTo>
                  <a:lnTo>
                    <a:pt x="3162320" y="1175852"/>
                  </a:lnTo>
                  <a:lnTo>
                    <a:pt x="3222426" y="1168240"/>
                  </a:lnTo>
                  <a:lnTo>
                    <a:pt x="3279556" y="1157803"/>
                  </a:lnTo>
                  <a:lnTo>
                    <a:pt x="3333292" y="1144722"/>
                  </a:lnTo>
                  <a:lnTo>
                    <a:pt x="3383212" y="1129183"/>
                  </a:lnTo>
                  <a:lnTo>
                    <a:pt x="3428897" y="1111367"/>
                  </a:lnTo>
                  <a:lnTo>
                    <a:pt x="3469927" y="1091457"/>
                  </a:lnTo>
                  <a:lnTo>
                    <a:pt x="3505880" y="1069636"/>
                  </a:lnTo>
                  <a:lnTo>
                    <a:pt x="3536338" y="1046089"/>
                  </a:lnTo>
                  <a:lnTo>
                    <a:pt x="3579085" y="994542"/>
                  </a:lnTo>
                  <a:lnTo>
                    <a:pt x="3594807" y="938281"/>
                  </a:lnTo>
                  <a:lnTo>
                    <a:pt x="3649635" y="933751"/>
                  </a:lnTo>
                  <a:lnTo>
                    <a:pt x="3703185" y="927181"/>
                  </a:lnTo>
                  <a:lnTo>
                    <a:pt x="3755176" y="918628"/>
                  </a:lnTo>
                  <a:lnTo>
                    <a:pt x="3805326" y="908150"/>
                  </a:lnTo>
                  <a:lnTo>
                    <a:pt x="3853352" y="895801"/>
                  </a:lnTo>
                  <a:lnTo>
                    <a:pt x="3898972" y="881639"/>
                  </a:lnTo>
                  <a:lnTo>
                    <a:pt x="3952872" y="861183"/>
                  </a:lnTo>
                  <a:lnTo>
                    <a:pt x="4000529" y="838737"/>
                  </a:lnTo>
                  <a:lnTo>
                    <a:pt x="4041868" y="814549"/>
                  </a:lnTo>
                  <a:lnTo>
                    <a:pt x="4076818" y="788865"/>
                  </a:lnTo>
                  <a:lnTo>
                    <a:pt x="4105305" y="761930"/>
                  </a:lnTo>
                  <a:lnTo>
                    <a:pt x="4142596" y="705297"/>
                  </a:lnTo>
                  <a:lnTo>
                    <a:pt x="4153157" y="646620"/>
                  </a:lnTo>
                  <a:lnTo>
                    <a:pt x="4148231" y="617131"/>
                  </a:lnTo>
                  <a:lnTo>
                    <a:pt x="4117599" y="559084"/>
                  </a:lnTo>
                  <a:lnTo>
                    <a:pt x="4091747" y="531018"/>
                  </a:lnTo>
                  <a:lnTo>
                    <a:pt x="4058774" y="503919"/>
                  </a:lnTo>
                  <a:lnTo>
                    <a:pt x="4018606" y="478033"/>
                  </a:lnTo>
                  <a:lnTo>
                    <a:pt x="4025367" y="470673"/>
                  </a:lnTo>
                  <a:lnTo>
                    <a:pt x="4055844" y="417907"/>
                  </a:lnTo>
                  <a:lnTo>
                    <a:pt x="4060210" y="387799"/>
                  </a:lnTo>
                  <a:lnTo>
                    <a:pt x="4055629" y="358197"/>
                  </a:lnTo>
                  <a:lnTo>
                    <a:pt x="4021340" y="301842"/>
                  </a:lnTo>
                  <a:lnTo>
                    <a:pt x="3992492" y="275754"/>
                  </a:lnTo>
                  <a:lnTo>
                    <a:pt x="3956412" y="251502"/>
                  </a:lnTo>
                  <a:lnTo>
                    <a:pt x="3913530" y="229419"/>
                  </a:lnTo>
                  <a:lnTo>
                    <a:pt x="3864275" y="209837"/>
                  </a:lnTo>
                  <a:lnTo>
                    <a:pt x="3809077" y="193089"/>
                  </a:lnTo>
                  <a:lnTo>
                    <a:pt x="3748363" y="179507"/>
                  </a:lnTo>
                  <a:lnTo>
                    <a:pt x="3682564" y="169423"/>
                  </a:lnTo>
                  <a:lnTo>
                    <a:pt x="3661476" y="135052"/>
                  </a:lnTo>
                  <a:lnTo>
                    <a:pt x="3627589" y="103050"/>
                  </a:lnTo>
                  <a:lnTo>
                    <a:pt x="3581819" y="74072"/>
                  </a:lnTo>
                  <a:lnTo>
                    <a:pt x="3525084" y="48773"/>
                  </a:lnTo>
                  <a:lnTo>
                    <a:pt x="3481567" y="34304"/>
                  </a:lnTo>
                  <a:lnTo>
                    <a:pt x="3435546" y="22398"/>
                  </a:lnTo>
                  <a:lnTo>
                    <a:pt x="3387516" y="13036"/>
                  </a:lnTo>
                  <a:lnTo>
                    <a:pt x="3337969" y="6201"/>
                  </a:lnTo>
                  <a:lnTo>
                    <a:pt x="3287400" y="1875"/>
                  </a:lnTo>
                  <a:lnTo>
                    <a:pt x="3236302" y="38"/>
                  </a:lnTo>
                  <a:close/>
                </a:path>
              </a:pathLst>
            </a:custGeom>
            <a:solidFill>
              <a:srgbClr val="FFFF00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44" name="object 44"/>
            <p:cNvSpPr/>
            <p:nvPr/>
          </p:nvSpPr>
          <p:spPr>
            <a:xfrm>
              <a:off x="7556046" y="972433"/>
              <a:ext cx="4153535" cy="1349375"/>
            </a:xfrm>
            <a:custGeom>
              <a:avLst/>
              <a:gdLst/>
              <a:ahLst/>
              <a:cxnLst/>
              <a:rect l="l" t="t" r="r" b="b"/>
              <a:pathLst>
                <a:path w="4153534" h="1349375">
                  <a:moveTo>
                    <a:pt x="377516" y="443997"/>
                  </a:moveTo>
                  <a:lnTo>
                    <a:pt x="371899" y="414716"/>
                  </a:lnTo>
                  <a:lnTo>
                    <a:pt x="372959" y="385891"/>
                  </a:lnTo>
                  <a:lnTo>
                    <a:pt x="380417" y="357684"/>
                  </a:lnTo>
                  <a:lnTo>
                    <a:pt x="413412" y="303776"/>
                  </a:lnTo>
                  <a:lnTo>
                    <a:pt x="468650" y="254288"/>
                  </a:lnTo>
                  <a:lnTo>
                    <a:pt x="503913" y="231606"/>
                  </a:lnTo>
                  <a:lnTo>
                    <a:pt x="543900" y="210515"/>
                  </a:lnTo>
                  <a:lnTo>
                    <a:pt x="588331" y="191177"/>
                  </a:lnTo>
                  <a:lnTo>
                    <a:pt x="636928" y="173754"/>
                  </a:lnTo>
                  <a:lnTo>
                    <a:pt x="689412" y="158408"/>
                  </a:lnTo>
                  <a:lnTo>
                    <a:pt x="745504" y="145301"/>
                  </a:lnTo>
                  <a:lnTo>
                    <a:pt x="804924" y="134596"/>
                  </a:lnTo>
                  <a:lnTo>
                    <a:pt x="867393" y="126454"/>
                  </a:lnTo>
                  <a:lnTo>
                    <a:pt x="932633" y="121036"/>
                  </a:lnTo>
                  <a:lnTo>
                    <a:pt x="986617" y="118764"/>
                  </a:lnTo>
                  <a:lnTo>
                    <a:pt x="1040561" y="118502"/>
                  </a:lnTo>
                  <a:lnTo>
                    <a:pt x="1094187" y="120226"/>
                  </a:lnTo>
                  <a:lnTo>
                    <a:pt x="1147215" y="123910"/>
                  </a:lnTo>
                  <a:lnTo>
                    <a:pt x="1199369" y="129528"/>
                  </a:lnTo>
                  <a:lnTo>
                    <a:pt x="1250369" y="137056"/>
                  </a:lnTo>
                  <a:lnTo>
                    <a:pt x="1299938" y="146468"/>
                  </a:lnTo>
                  <a:lnTo>
                    <a:pt x="1347796" y="157739"/>
                  </a:lnTo>
                  <a:lnTo>
                    <a:pt x="1376633" y="136516"/>
                  </a:lnTo>
                  <a:lnTo>
                    <a:pt x="1409775" y="117182"/>
                  </a:lnTo>
                  <a:lnTo>
                    <a:pt x="1446800" y="99795"/>
                  </a:lnTo>
                  <a:lnTo>
                    <a:pt x="1487287" y="84411"/>
                  </a:lnTo>
                  <a:lnTo>
                    <a:pt x="1530812" y="71088"/>
                  </a:lnTo>
                  <a:lnTo>
                    <a:pt x="1576955" y="59882"/>
                  </a:lnTo>
                  <a:lnTo>
                    <a:pt x="1625292" y="50852"/>
                  </a:lnTo>
                  <a:lnTo>
                    <a:pt x="1675401" y="44053"/>
                  </a:lnTo>
                  <a:lnTo>
                    <a:pt x="1726861" y="39544"/>
                  </a:lnTo>
                  <a:lnTo>
                    <a:pt x="1779248" y="37381"/>
                  </a:lnTo>
                  <a:lnTo>
                    <a:pt x="1832141" y="37621"/>
                  </a:lnTo>
                  <a:lnTo>
                    <a:pt x="1885118" y="40322"/>
                  </a:lnTo>
                  <a:lnTo>
                    <a:pt x="1937756" y="45541"/>
                  </a:lnTo>
                  <a:lnTo>
                    <a:pt x="1989633" y="53334"/>
                  </a:lnTo>
                  <a:lnTo>
                    <a:pt x="2040327" y="63759"/>
                  </a:lnTo>
                  <a:lnTo>
                    <a:pt x="2103017" y="81222"/>
                  </a:lnTo>
                  <a:lnTo>
                    <a:pt x="2159326" y="102494"/>
                  </a:lnTo>
                  <a:lnTo>
                    <a:pt x="2188149" y="80693"/>
                  </a:lnTo>
                  <a:lnTo>
                    <a:pt x="2222483" y="61266"/>
                  </a:lnTo>
                  <a:lnTo>
                    <a:pt x="2261658" y="44311"/>
                  </a:lnTo>
                  <a:lnTo>
                    <a:pt x="2305004" y="29926"/>
                  </a:lnTo>
                  <a:lnTo>
                    <a:pt x="2351852" y="18210"/>
                  </a:lnTo>
                  <a:lnTo>
                    <a:pt x="2401531" y="9261"/>
                  </a:lnTo>
                  <a:lnTo>
                    <a:pt x="2453372" y="3177"/>
                  </a:lnTo>
                  <a:lnTo>
                    <a:pt x="2506704" y="57"/>
                  </a:lnTo>
                  <a:lnTo>
                    <a:pt x="2560858" y="0"/>
                  </a:lnTo>
                  <a:lnTo>
                    <a:pt x="2615165" y="3102"/>
                  </a:lnTo>
                  <a:lnTo>
                    <a:pt x="2668954" y="9464"/>
                  </a:lnTo>
                  <a:lnTo>
                    <a:pt x="2721555" y="19182"/>
                  </a:lnTo>
                  <a:lnTo>
                    <a:pt x="2763094" y="29735"/>
                  </a:lnTo>
                  <a:lnTo>
                    <a:pt x="2801549" y="42265"/>
                  </a:lnTo>
                  <a:lnTo>
                    <a:pt x="2867732" y="72776"/>
                  </a:lnTo>
                  <a:lnTo>
                    <a:pt x="2905285" y="55355"/>
                  </a:lnTo>
                  <a:lnTo>
                    <a:pt x="2946259" y="40276"/>
                  </a:lnTo>
                  <a:lnTo>
                    <a:pt x="2990161" y="27559"/>
                  </a:lnTo>
                  <a:lnTo>
                    <a:pt x="3036497" y="17222"/>
                  </a:lnTo>
                  <a:lnTo>
                    <a:pt x="3084772" y="9282"/>
                  </a:lnTo>
                  <a:lnTo>
                    <a:pt x="3134494" y="3760"/>
                  </a:lnTo>
                  <a:lnTo>
                    <a:pt x="3185169" y="672"/>
                  </a:lnTo>
                  <a:lnTo>
                    <a:pt x="3236302" y="38"/>
                  </a:lnTo>
                  <a:lnTo>
                    <a:pt x="3287400" y="1875"/>
                  </a:lnTo>
                  <a:lnTo>
                    <a:pt x="3337969" y="6201"/>
                  </a:lnTo>
                  <a:lnTo>
                    <a:pt x="3387516" y="13036"/>
                  </a:lnTo>
                  <a:lnTo>
                    <a:pt x="3435546" y="22398"/>
                  </a:lnTo>
                  <a:lnTo>
                    <a:pt x="3481567" y="34304"/>
                  </a:lnTo>
                  <a:lnTo>
                    <a:pt x="3525084" y="48773"/>
                  </a:lnTo>
                  <a:lnTo>
                    <a:pt x="3581819" y="74072"/>
                  </a:lnTo>
                  <a:lnTo>
                    <a:pt x="3627589" y="103050"/>
                  </a:lnTo>
                  <a:lnTo>
                    <a:pt x="3661476" y="135052"/>
                  </a:lnTo>
                  <a:lnTo>
                    <a:pt x="3682564" y="169423"/>
                  </a:lnTo>
                  <a:lnTo>
                    <a:pt x="3748363" y="179507"/>
                  </a:lnTo>
                  <a:lnTo>
                    <a:pt x="3809077" y="193089"/>
                  </a:lnTo>
                  <a:lnTo>
                    <a:pt x="3864275" y="209837"/>
                  </a:lnTo>
                  <a:lnTo>
                    <a:pt x="3913530" y="229419"/>
                  </a:lnTo>
                  <a:lnTo>
                    <a:pt x="3956412" y="251502"/>
                  </a:lnTo>
                  <a:lnTo>
                    <a:pt x="3992492" y="275754"/>
                  </a:lnTo>
                  <a:lnTo>
                    <a:pt x="4021340" y="301842"/>
                  </a:lnTo>
                  <a:lnTo>
                    <a:pt x="4055629" y="358197"/>
                  </a:lnTo>
                  <a:lnTo>
                    <a:pt x="4060210" y="387799"/>
                  </a:lnTo>
                  <a:lnTo>
                    <a:pt x="4055844" y="417907"/>
                  </a:lnTo>
                  <a:lnTo>
                    <a:pt x="4037126" y="455763"/>
                  </a:lnTo>
                  <a:lnTo>
                    <a:pt x="4018606" y="478033"/>
                  </a:lnTo>
                  <a:lnTo>
                    <a:pt x="4058774" y="503919"/>
                  </a:lnTo>
                  <a:lnTo>
                    <a:pt x="4091747" y="531018"/>
                  </a:lnTo>
                  <a:lnTo>
                    <a:pt x="4117599" y="559084"/>
                  </a:lnTo>
                  <a:lnTo>
                    <a:pt x="4148231" y="617131"/>
                  </a:lnTo>
                  <a:lnTo>
                    <a:pt x="4153157" y="646620"/>
                  </a:lnTo>
                  <a:lnTo>
                    <a:pt x="4151254" y="676091"/>
                  </a:lnTo>
                  <a:lnTo>
                    <a:pt x="4127255" y="733992"/>
                  </a:lnTo>
                  <a:lnTo>
                    <a:pt x="4076818" y="788865"/>
                  </a:lnTo>
                  <a:lnTo>
                    <a:pt x="4041868" y="814549"/>
                  </a:lnTo>
                  <a:lnTo>
                    <a:pt x="4000529" y="838737"/>
                  </a:lnTo>
                  <a:lnTo>
                    <a:pt x="3952872" y="861183"/>
                  </a:lnTo>
                  <a:lnTo>
                    <a:pt x="3898972" y="881639"/>
                  </a:lnTo>
                  <a:lnTo>
                    <a:pt x="3853352" y="895801"/>
                  </a:lnTo>
                  <a:lnTo>
                    <a:pt x="3805326" y="908150"/>
                  </a:lnTo>
                  <a:lnTo>
                    <a:pt x="3755176" y="918628"/>
                  </a:lnTo>
                  <a:lnTo>
                    <a:pt x="3703185" y="927181"/>
                  </a:lnTo>
                  <a:lnTo>
                    <a:pt x="3649635" y="933751"/>
                  </a:lnTo>
                  <a:lnTo>
                    <a:pt x="3594807" y="938281"/>
                  </a:lnTo>
                  <a:lnTo>
                    <a:pt x="3590534" y="966910"/>
                  </a:lnTo>
                  <a:lnTo>
                    <a:pt x="3560880" y="1020996"/>
                  </a:lnTo>
                  <a:lnTo>
                    <a:pt x="3505880" y="1069636"/>
                  </a:lnTo>
                  <a:lnTo>
                    <a:pt x="3469927" y="1091457"/>
                  </a:lnTo>
                  <a:lnTo>
                    <a:pt x="3428897" y="1111367"/>
                  </a:lnTo>
                  <a:lnTo>
                    <a:pt x="3383212" y="1129183"/>
                  </a:lnTo>
                  <a:lnTo>
                    <a:pt x="3333292" y="1144722"/>
                  </a:lnTo>
                  <a:lnTo>
                    <a:pt x="3279556" y="1157803"/>
                  </a:lnTo>
                  <a:lnTo>
                    <a:pt x="3222426" y="1168240"/>
                  </a:lnTo>
                  <a:lnTo>
                    <a:pt x="3162320" y="1175852"/>
                  </a:lnTo>
                  <a:lnTo>
                    <a:pt x="3099659" y="1180456"/>
                  </a:lnTo>
                  <a:lnTo>
                    <a:pt x="3034864" y="1181867"/>
                  </a:lnTo>
                  <a:lnTo>
                    <a:pt x="2983852" y="1180646"/>
                  </a:lnTo>
                  <a:lnTo>
                    <a:pt x="2933513" y="1177385"/>
                  </a:lnTo>
                  <a:lnTo>
                    <a:pt x="2884163" y="1172120"/>
                  </a:lnTo>
                  <a:lnTo>
                    <a:pt x="2836114" y="1164887"/>
                  </a:lnTo>
                  <a:lnTo>
                    <a:pt x="2789681" y="1155721"/>
                  </a:lnTo>
                  <a:lnTo>
                    <a:pt x="2745177" y="1144656"/>
                  </a:lnTo>
                  <a:lnTo>
                    <a:pt x="2725521" y="1169370"/>
                  </a:lnTo>
                  <a:lnTo>
                    <a:pt x="2673013" y="1214857"/>
                  </a:lnTo>
                  <a:lnTo>
                    <a:pt x="2640732" y="1235495"/>
                  </a:lnTo>
                  <a:lnTo>
                    <a:pt x="2604813" y="1254639"/>
                  </a:lnTo>
                  <a:lnTo>
                    <a:pt x="2565543" y="1272221"/>
                  </a:lnTo>
                  <a:lnTo>
                    <a:pt x="2523205" y="1288173"/>
                  </a:lnTo>
                  <a:lnTo>
                    <a:pt x="2478086" y="1302427"/>
                  </a:lnTo>
                  <a:lnTo>
                    <a:pt x="2430471" y="1314916"/>
                  </a:lnTo>
                  <a:lnTo>
                    <a:pt x="2380645" y="1325571"/>
                  </a:lnTo>
                  <a:lnTo>
                    <a:pt x="2328894" y="1334326"/>
                  </a:lnTo>
                  <a:lnTo>
                    <a:pt x="2275503" y="1341111"/>
                  </a:lnTo>
                  <a:lnTo>
                    <a:pt x="2220757" y="1345860"/>
                  </a:lnTo>
                  <a:lnTo>
                    <a:pt x="2164942" y="1348505"/>
                  </a:lnTo>
                  <a:lnTo>
                    <a:pt x="2108343" y="1348977"/>
                  </a:lnTo>
                  <a:lnTo>
                    <a:pt x="2051245" y="1347208"/>
                  </a:lnTo>
                  <a:lnTo>
                    <a:pt x="1993934" y="1343132"/>
                  </a:lnTo>
                  <a:lnTo>
                    <a:pt x="1936695" y="1336680"/>
                  </a:lnTo>
                  <a:lnTo>
                    <a:pt x="1876395" y="1327106"/>
                  </a:lnTo>
                  <a:lnTo>
                    <a:pt x="1818859" y="1315013"/>
                  </a:lnTo>
                  <a:lnTo>
                    <a:pt x="1764455" y="1300524"/>
                  </a:lnTo>
                  <a:lnTo>
                    <a:pt x="1713553" y="1283766"/>
                  </a:lnTo>
                  <a:lnTo>
                    <a:pt x="1666520" y="1264861"/>
                  </a:lnTo>
                  <a:lnTo>
                    <a:pt x="1623726" y="1243934"/>
                  </a:lnTo>
                  <a:lnTo>
                    <a:pt x="1585540" y="1221110"/>
                  </a:lnTo>
                  <a:lnTo>
                    <a:pt x="1534738" y="1233523"/>
                  </a:lnTo>
                  <a:lnTo>
                    <a:pt x="1482740" y="1244000"/>
                  </a:lnTo>
                  <a:lnTo>
                    <a:pt x="1429772" y="1252566"/>
                  </a:lnTo>
                  <a:lnTo>
                    <a:pt x="1376061" y="1259247"/>
                  </a:lnTo>
                  <a:lnTo>
                    <a:pt x="1321831" y="1264066"/>
                  </a:lnTo>
                  <a:lnTo>
                    <a:pt x="1267311" y="1267050"/>
                  </a:lnTo>
                  <a:lnTo>
                    <a:pt x="1212724" y="1268223"/>
                  </a:lnTo>
                  <a:lnTo>
                    <a:pt x="1158299" y="1267610"/>
                  </a:lnTo>
                  <a:lnTo>
                    <a:pt x="1104260" y="1265238"/>
                  </a:lnTo>
                  <a:lnTo>
                    <a:pt x="1050835" y="1261130"/>
                  </a:lnTo>
                  <a:lnTo>
                    <a:pt x="998248" y="1255311"/>
                  </a:lnTo>
                  <a:lnTo>
                    <a:pt x="946726" y="1247808"/>
                  </a:lnTo>
                  <a:lnTo>
                    <a:pt x="896496" y="1238644"/>
                  </a:lnTo>
                  <a:lnTo>
                    <a:pt x="847783" y="1227846"/>
                  </a:lnTo>
                  <a:lnTo>
                    <a:pt x="800813" y="1215438"/>
                  </a:lnTo>
                  <a:lnTo>
                    <a:pt x="755813" y="1201445"/>
                  </a:lnTo>
                  <a:lnTo>
                    <a:pt x="713009" y="1185893"/>
                  </a:lnTo>
                  <a:lnTo>
                    <a:pt x="672626" y="1168806"/>
                  </a:lnTo>
                  <a:lnTo>
                    <a:pt x="634891" y="1150209"/>
                  </a:lnTo>
                  <a:lnTo>
                    <a:pt x="600031" y="1130128"/>
                  </a:lnTo>
                  <a:lnTo>
                    <a:pt x="568270" y="1108588"/>
                  </a:lnTo>
                  <a:lnTo>
                    <a:pt x="562936" y="1104651"/>
                  </a:lnTo>
                  <a:lnTo>
                    <a:pt x="560396" y="1102746"/>
                  </a:lnTo>
                  <a:lnTo>
                    <a:pt x="498429" y="1103919"/>
                  </a:lnTo>
                  <a:lnTo>
                    <a:pt x="438251" y="1101159"/>
                  </a:lnTo>
                  <a:lnTo>
                    <a:pt x="380582" y="1094719"/>
                  </a:lnTo>
                  <a:lnTo>
                    <a:pt x="326140" y="1084847"/>
                  </a:lnTo>
                  <a:lnTo>
                    <a:pt x="275646" y="1071795"/>
                  </a:lnTo>
                  <a:lnTo>
                    <a:pt x="229817" y="1055812"/>
                  </a:lnTo>
                  <a:lnTo>
                    <a:pt x="189374" y="1037149"/>
                  </a:lnTo>
                  <a:lnTo>
                    <a:pt x="155034" y="1016055"/>
                  </a:lnTo>
                  <a:lnTo>
                    <a:pt x="107543" y="967578"/>
                  </a:lnTo>
                  <a:lnTo>
                    <a:pt x="95139" y="900418"/>
                  </a:lnTo>
                  <a:lnTo>
                    <a:pt x="113928" y="861462"/>
                  </a:lnTo>
                  <a:lnTo>
                    <a:pt x="151194" y="825198"/>
                  </a:lnTo>
                  <a:lnTo>
                    <a:pt x="205939" y="792993"/>
                  </a:lnTo>
                  <a:lnTo>
                    <a:pt x="150288" y="775677"/>
                  </a:lnTo>
                  <a:lnTo>
                    <a:pt x="102869" y="755166"/>
                  </a:lnTo>
                  <a:lnTo>
                    <a:pt x="63989" y="731985"/>
                  </a:lnTo>
                  <a:lnTo>
                    <a:pt x="33955" y="706658"/>
                  </a:lnTo>
                  <a:lnTo>
                    <a:pt x="1653" y="651664"/>
                  </a:lnTo>
                  <a:lnTo>
                    <a:pt x="0" y="623045"/>
                  </a:lnTo>
                  <a:lnTo>
                    <a:pt x="8420" y="594378"/>
                  </a:lnTo>
                  <a:lnTo>
                    <a:pt x="56714" y="538993"/>
                  </a:lnTo>
                  <a:lnTo>
                    <a:pt x="125862" y="499709"/>
                  </a:lnTo>
                  <a:lnTo>
                    <a:pt x="168155" y="483700"/>
                  </a:lnTo>
                  <a:lnTo>
                    <a:pt x="214746" y="470359"/>
                  </a:lnTo>
                  <a:lnTo>
                    <a:pt x="265001" y="459870"/>
                  </a:lnTo>
                  <a:lnTo>
                    <a:pt x="318284" y="452419"/>
                  </a:lnTo>
                  <a:lnTo>
                    <a:pt x="373960" y="448188"/>
                  </a:lnTo>
                  <a:lnTo>
                    <a:pt x="377516" y="443997"/>
                  </a:lnTo>
                  <a:close/>
                </a:path>
                <a:path w="4153534" h="1349375">
                  <a:moveTo>
                    <a:pt x="453589" y="812551"/>
                  </a:moveTo>
                  <a:lnTo>
                    <a:pt x="402778" y="812925"/>
                  </a:lnTo>
                  <a:lnTo>
                    <a:pt x="352509" y="810574"/>
                  </a:lnTo>
                  <a:lnTo>
                    <a:pt x="303326" y="805547"/>
                  </a:lnTo>
                  <a:lnTo>
                    <a:pt x="255770" y="797893"/>
                  </a:lnTo>
                  <a:lnTo>
                    <a:pt x="210384" y="787659"/>
                  </a:lnTo>
                </a:path>
                <a:path w="4153534" h="1349375">
                  <a:moveTo>
                    <a:pt x="668219" y="1084839"/>
                  </a:moveTo>
                  <a:lnTo>
                    <a:pt x="642375" y="1089009"/>
                  </a:lnTo>
                  <a:lnTo>
                    <a:pt x="615959" y="1092380"/>
                  </a:lnTo>
                  <a:lnTo>
                    <a:pt x="589066" y="1094966"/>
                  </a:lnTo>
                  <a:lnTo>
                    <a:pt x="561793" y="1096777"/>
                  </a:lnTo>
                </a:path>
                <a:path w="4153534" h="1349375">
                  <a:moveTo>
                    <a:pt x="1585286" y="1215776"/>
                  </a:moveTo>
                  <a:lnTo>
                    <a:pt x="1566835" y="1202729"/>
                  </a:lnTo>
                  <a:lnTo>
                    <a:pt x="1549980" y="1189313"/>
                  </a:lnTo>
                  <a:lnTo>
                    <a:pt x="1534744" y="1175539"/>
                  </a:lnTo>
                  <a:lnTo>
                    <a:pt x="1521151" y="1161420"/>
                  </a:lnTo>
                </a:path>
                <a:path w="4153534" h="1349375">
                  <a:moveTo>
                    <a:pt x="2771085" y="1080267"/>
                  </a:moveTo>
                  <a:lnTo>
                    <a:pt x="2767400" y="1095361"/>
                  </a:lnTo>
                  <a:lnTo>
                    <a:pt x="2761893" y="1110335"/>
                  </a:lnTo>
                  <a:lnTo>
                    <a:pt x="2754601" y="1125166"/>
                  </a:lnTo>
                  <a:lnTo>
                    <a:pt x="2745558" y="1139830"/>
                  </a:lnTo>
                </a:path>
                <a:path w="4153534" h="1349375">
                  <a:moveTo>
                    <a:pt x="3280228" y="711967"/>
                  </a:moveTo>
                  <a:lnTo>
                    <a:pt x="3341700" y="727396"/>
                  </a:lnTo>
                  <a:lnTo>
                    <a:pt x="3397476" y="745875"/>
                  </a:lnTo>
                  <a:lnTo>
                    <a:pt x="3447130" y="767095"/>
                  </a:lnTo>
                  <a:lnTo>
                    <a:pt x="3490232" y="790749"/>
                  </a:lnTo>
                  <a:lnTo>
                    <a:pt x="3526356" y="816527"/>
                  </a:lnTo>
                  <a:lnTo>
                    <a:pt x="3555075" y="844123"/>
                  </a:lnTo>
                  <a:lnTo>
                    <a:pt x="3588585" y="903530"/>
                  </a:lnTo>
                  <a:lnTo>
                    <a:pt x="3592521" y="934725"/>
                  </a:lnTo>
                </a:path>
                <a:path w="4153534" h="1349375">
                  <a:moveTo>
                    <a:pt x="4016701" y="474731"/>
                  </a:moveTo>
                  <a:lnTo>
                    <a:pt x="3990275" y="498127"/>
                  </a:lnTo>
                  <a:lnTo>
                    <a:pt x="3958075" y="519975"/>
                  </a:lnTo>
                  <a:lnTo>
                    <a:pt x="3920421" y="540061"/>
                  </a:lnTo>
                  <a:lnTo>
                    <a:pt x="3877636" y="558170"/>
                  </a:lnTo>
                </a:path>
                <a:path w="4153534" h="1349375">
                  <a:moveTo>
                    <a:pt x="3683072" y="164724"/>
                  </a:moveTo>
                  <a:lnTo>
                    <a:pt x="3686527" y="174486"/>
                  </a:lnTo>
                  <a:lnTo>
                    <a:pt x="3688898" y="184330"/>
                  </a:lnTo>
                  <a:lnTo>
                    <a:pt x="3690198" y="194246"/>
                  </a:lnTo>
                  <a:lnTo>
                    <a:pt x="3690438" y="204221"/>
                  </a:lnTo>
                </a:path>
                <a:path w="4153534" h="1349375">
                  <a:moveTo>
                    <a:pt x="2795215" y="118750"/>
                  </a:moveTo>
                  <a:lnTo>
                    <a:pt x="2809919" y="105300"/>
                  </a:lnTo>
                  <a:lnTo>
                    <a:pt x="2826743" y="92398"/>
                  </a:lnTo>
                  <a:lnTo>
                    <a:pt x="2845614" y="80067"/>
                  </a:lnTo>
                  <a:lnTo>
                    <a:pt x="2866462" y="68331"/>
                  </a:lnTo>
                </a:path>
                <a:path w="4153534" h="1349375">
                  <a:moveTo>
                    <a:pt x="2129100" y="142626"/>
                  </a:moveTo>
                  <a:lnTo>
                    <a:pt x="2135408" y="131466"/>
                  </a:lnTo>
                  <a:lnTo>
                    <a:pt x="2143276" y="120497"/>
                  </a:lnTo>
                  <a:lnTo>
                    <a:pt x="2152692" y="109765"/>
                  </a:lnTo>
                  <a:lnTo>
                    <a:pt x="2163644" y="99319"/>
                  </a:lnTo>
                </a:path>
                <a:path w="4153534" h="1349375">
                  <a:moveTo>
                    <a:pt x="1347415" y="157358"/>
                  </a:moveTo>
                  <a:lnTo>
                    <a:pt x="1380689" y="166643"/>
                  </a:lnTo>
                  <a:lnTo>
                    <a:pt x="1412630" y="176774"/>
                  </a:lnTo>
                  <a:lnTo>
                    <a:pt x="1443141" y="187737"/>
                  </a:lnTo>
                  <a:lnTo>
                    <a:pt x="1472129" y="199522"/>
                  </a:lnTo>
                </a:path>
                <a:path w="4153534" h="1349375">
                  <a:moveTo>
                    <a:pt x="399233" y="488193"/>
                  </a:moveTo>
                  <a:lnTo>
                    <a:pt x="392357" y="477287"/>
                  </a:lnTo>
                  <a:lnTo>
                    <a:pt x="386422" y="466286"/>
                  </a:lnTo>
                  <a:lnTo>
                    <a:pt x="381463" y="455189"/>
                  </a:lnTo>
                  <a:lnTo>
                    <a:pt x="377516" y="443997"/>
                  </a:lnTo>
                </a:path>
              </a:pathLst>
            </a:custGeom>
            <a:ln w="12192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8241790" y="1352014"/>
            <a:ext cx="2824045" cy="475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>
              <a:lnSpc>
                <a:spcPct val="100000"/>
              </a:lnSpc>
              <a:spcBef>
                <a:spcPts val="105"/>
              </a:spcBef>
            </a:pPr>
            <a:r>
              <a:rPr sz="100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... v </a:t>
            </a:r>
            <a:r>
              <a:rPr sz="1000" spc="-1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informačnom systéme </a:t>
            </a:r>
            <a:r>
              <a:rPr sz="1000" spc="-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IS</a:t>
            </a:r>
            <a:r>
              <a:rPr sz="1000" spc="-9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00" spc="-5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RVP,  </a:t>
            </a:r>
            <a:r>
              <a:rPr sz="1000" spc="-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ktorý </a:t>
            </a:r>
            <a:r>
              <a:rPr sz="1000" spc="-1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pozostáva </a:t>
            </a:r>
            <a:r>
              <a:rPr sz="100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z </a:t>
            </a:r>
            <a:r>
              <a:rPr sz="1000" spc="-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trojice </a:t>
            </a:r>
            <a:r>
              <a:rPr sz="1000" spc="-1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úzko  </a:t>
            </a:r>
            <a:r>
              <a:rPr sz="1000" spc="-1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funkčne </a:t>
            </a:r>
            <a:r>
              <a:rPr sz="100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a </a:t>
            </a:r>
            <a:r>
              <a:rPr sz="1000" spc="-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údajovo </a:t>
            </a:r>
            <a:r>
              <a:rPr sz="1000" spc="-1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prepojených  hlavných</a:t>
            </a:r>
            <a:r>
              <a:rPr sz="1000" spc="-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 modulov:</a:t>
            </a:r>
            <a:endParaRPr sz="1000" dirty="0">
              <a:latin typeface="Tahoma" charset="0"/>
              <a:ea typeface="Tahoma" charset="0"/>
              <a:cs typeface="Tahoma" charset="0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9962260" y="2473198"/>
            <a:ext cx="1981835" cy="995044"/>
            <a:chOff x="9962260" y="2473198"/>
            <a:chExt cx="1981835" cy="995044"/>
          </a:xfrm>
        </p:grpSpPr>
        <p:sp>
          <p:nvSpPr>
            <p:cNvPr id="47" name="object 47"/>
            <p:cNvSpPr/>
            <p:nvPr/>
          </p:nvSpPr>
          <p:spPr>
            <a:xfrm>
              <a:off x="9968610" y="2479548"/>
              <a:ext cx="1969135" cy="982344"/>
            </a:xfrm>
            <a:custGeom>
              <a:avLst/>
              <a:gdLst/>
              <a:ahLst/>
              <a:cxnLst/>
              <a:rect l="l" t="t" r="r" b="b"/>
              <a:pathLst>
                <a:path w="1969134" h="982345">
                  <a:moveTo>
                    <a:pt x="1818767" y="0"/>
                  </a:moveTo>
                  <a:lnTo>
                    <a:pt x="561467" y="0"/>
                  </a:lnTo>
                  <a:lnTo>
                    <a:pt x="514009" y="7650"/>
                  </a:lnTo>
                  <a:lnTo>
                    <a:pt x="472800" y="28955"/>
                  </a:lnTo>
                  <a:lnTo>
                    <a:pt x="440309" y="61447"/>
                  </a:lnTo>
                  <a:lnTo>
                    <a:pt x="419003" y="102656"/>
                  </a:lnTo>
                  <a:lnTo>
                    <a:pt x="411353" y="150113"/>
                  </a:lnTo>
                  <a:lnTo>
                    <a:pt x="411353" y="525399"/>
                  </a:lnTo>
                  <a:lnTo>
                    <a:pt x="0" y="981837"/>
                  </a:lnTo>
                  <a:lnTo>
                    <a:pt x="411353" y="750569"/>
                  </a:lnTo>
                  <a:lnTo>
                    <a:pt x="1968881" y="750569"/>
                  </a:lnTo>
                  <a:lnTo>
                    <a:pt x="1968881" y="150113"/>
                  </a:lnTo>
                  <a:lnTo>
                    <a:pt x="1961230" y="102656"/>
                  </a:lnTo>
                  <a:lnTo>
                    <a:pt x="1939925" y="61447"/>
                  </a:lnTo>
                  <a:lnTo>
                    <a:pt x="1907433" y="28955"/>
                  </a:lnTo>
                  <a:lnTo>
                    <a:pt x="1866224" y="7650"/>
                  </a:lnTo>
                  <a:lnTo>
                    <a:pt x="1818767" y="0"/>
                  </a:lnTo>
                  <a:close/>
                </a:path>
                <a:path w="1969134" h="982345">
                  <a:moveTo>
                    <a:pt x="1968881" y="750569"/>
                  </a:moveTo>
                  <a:lnTo>
                    <a:pt x="411353" y="750569"/>
                  </a:lnTo>
                  <a:lnTo>
                    <a:pt x="419003" y="798027"/>
                  </a:lnTo>
                  <a:lnTo>
                    <a:pt x="440309" y="839236"/>
                  </a:lnTo>
                  <a:lnTo>
                    <a:pt x="472800" y="871728"/>
                  </a:lnTo>
                  <a:lnTo>
                    <a:pt x="514009" y="893033"/>
                  </a:lnTo>
                  <a:lnTo>
                    <a:pt x="561467" y="900684"/>
                  </a:lnTo>
                  <a:lnTo>
                    <a:pt x="1818767" y="900684"/>
                  </a:lnTo>
                  <a:lnTo>
                    <a:pt x="1866224" y="893033"/>
                  </a:lnTo>
                  <a:lnTo>
                    <a:pt x="1907433" y="871728"/>
                  </a:lnTo>
                  <a:lnTo>
                    <a:pt x="1939925" y="839236"/>
                  </a:lnTo>
                  <a:lnTo>
                    <a:pt x="1961230" y="798027"/>
                  </a:lnTo>
                  <a:lnTo>
                    <a:pt x="1968881" y="750569"/>
                  </a:lnTo>
                  <a:close/>
                </a:path>
              </a:pathLst>
            </a:custGeom>
            <a:solidFill>
              <a:srgbClr val="FFFF00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48" name="object 48"/>
            <p:cNvSpPr/>
            <p:nvPr/>
          </p:nvSpPr>
          <p:spPr>
            <a:xfrm>
              <a:off x="9968610" y="2479548"/>
              <a:ext cx="1969135" cy="982344"/>
            </a:xfrm>
            <a:custGeom>
              <a:avLst/>
              <a:gdLst/>
              <a:ahLst/>
              <a:cxnLst/>
              <a:rect l="l" t="t" r="r" b="b"/>
              <a:pathLst>
                <a:path w="1969134" h="982345">
                  <a:moveTo>
                    <a:pt x="411353" y="150113"/>
                  </a:moveTo>
                  <a:lnTo>
                    <a:pt x="419003" y="102656"/>
                  </a:lnTo>
                  <a:lnTo>
                    <a:pt x="440309" y="61447"/>
                  </a:lnTo>
                  <a:lnTo>
                    <a:pt x="472800" y="28955"/>
                  </a:lnTo>
                  <a:lnTo>
                    <a:pt x="514009" y="7650"/>
                  </a:lnTo>
                  <a:lnTo>
                    <a:pt x="561467" y="0"/>
                  </a:lnTo>
                  <a:lnTo>
                    <a:pt x="670941" y="0"/>
                  </a:lnTo>
                  <a:lnTo>
                    <a:pt x="1060323" y="0"/>
                  </a:lnTo>
                  <a:lnTo>
                    <a:pt x="1818767" y="0"/>
                  </a:lnTo>
                  <a:lnTo>
                    <a:pt x="1866224" y="7650"/>
                  </a:lnTo>
                  <a:lnTo>
                    <a:pt x="1907433" y="28955"/>
                  </a:lnTo>
                  <a:lnTo>
                    <a:pt x="1939925" y="61447"/>
                  </a:lnTo>
                  <a:lnTo>
                    <a:pt x="1961230" y="102656"/>
                  </a:lnTo>
                  <a:lnTo>
                    <a:pt x="1968881" y="150113"/>
                  </a:lnTo>
                  <a:lnTo>
                    <a:pt x="1968881" y="525399"/>
                  </a:lnTo>
                  <a:lnTo>
                    <a:pt x="1968881" y="750569"/>
                  </a:lnTo>
                  <a:lnTo>
                    <a:pt x="1961230" y="798027"/>
                  </a:lnTo>
                  <a:lnTo>
                    <a:pt x="1939925" y="839236"/>
                  </a:lnTo>
                  <a:lnTo>
                    <a:pt x="1907433" y="871727"/>
                  </a:lnTo>
                  <a:lnTo>
                    <a:pt x="1866224" y="893033"/>
                  </a:lnTo>
                  <a:lnTo>
                    <a:pt x="1818767" y="900684"/>
                  </a:lnTo>
                  <a:lnTo>
                    <a:pt x="1060323" y="900684"/>
                  </a:lnTo>
                  <a:lnTo>
                    <a:pt x="670941" y="900684"/>
                  </a:lnTo>
                  <a:lnTo>
                    <a:pt x="561467" y="900684"/>
                  </a:lnTo>
                  <a:lnTo>
                    <a:pt x="514009" y="893033"/>
                  </a:lnTo>
                  <a:lnTo>
                    <a:pt x="472800" y="871728"/>
                  </a:lnTo>
                  <a:lnTo>
                    <a:pt x="440309" y="839236"/>
                  </a:lnTo>
                  <a:lnTo>
                    <a:pt x="419003" y="798027"/>
                  </a:lnTo>
                  <a:lnTo>
                    <a:pt x="411353" y="750569"/>
                  </a:lnTo>
                  <a:lnTo>
                    <a:pt x="0" y="981837"/>
                  </a:lnTo>
                  <a:lnTo>
                    <a:pt x="411353" y="525399"/>
                  </a:lnTo>
                  <a:lnTo>
                    <a:pt x="411353" y="150113"/>
                  </a:lnTo>
                  <a:close/>
                </a:path>
              </a:pathLst>
            </a:custGeom>
            <a:ln w="12192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10485629" y="2556089"/>
            <a:ext cx="1451990" cy="640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>
              <a:spcBef>
                <a:spcPts val="95"/>
              </a:spcBef>
              <a:tabLst>
                <a:tab pos="184785" algn="l"/>
                <a:tab pos="185420" algn="l"/>
              </a:tabLst>
            </a:pPr>
            <a:r>
              <a:rPr lang="sk-SK" sz="800" b="1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Modul Manažérskeho</a:t>
            </a:r>
            <a:r>
              <a:rPr lang="sk-SK" sz="800" b="1" spc="-5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sk-SK" sz="800" b="1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IS</a:t>
            </a:r>
            <a:r>
              <a:rPr lang="sk-SK" sz="800" b="1" spc="-5" dirty="0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:</a:t>
            </a:r>
          </a:p>
          <a:p>
            <a:pPr marL="184785" indent="-17272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184785" algn="l"/>
                <a:tab pos="185420" algn="l"/>
              </a:tabLst>
            </a:pPr>
            <a:r>
              <a:rPr sz="800" spc="-5" dirty="0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strategické</a:t>
            </a:r>
            <a:r>
              <a:rPr sz="800" spc="5" dirty="0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riadenie</a:t>
            </a:r>
            <a:endParaRPr sz="800" dirty="0">
              <a:latin typeface="Tahoma" charset="0"/>
              <a:ea typeface="Tahoma" charset="0"/>
              <a:cs typeface="Tahoma" charset="0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4785" algn="l"/>
                <a:tab pos="185420" algn="l"/>
              </a:tabLst>
            </a:pP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definovanie</a:t>
            </a:r>
            <a:r>
              <a:rPr sz="800" spc="-2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úloh</a:t>
            </a:r>
            <a:endParaRPr sz="800" dirty="0">
              <a:latin typeface="Tahoma" charset="0"/>
              <a:ea typeface="Tahoma" charset="0"/>
              <a:cs typeface="Tahoma" charset="0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4785" algn="l"/>
                <a:tab pos="185420" algn="l"/>
              </a:tabLst>
            </a:pP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rozdeľovanie</a:t>
            </a:r>
            <a:r>
              <a:rPr sz="800" spc="-5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zdrojov</a:t>
            </a:r>
            <a:endParaRPr sz="800" dirty="0">
              <a:latin typeface="Tahoma" charset="0"/>
              <a:ea typeface="Tahoma" charset="0"/>
              <a:cs typeface="Tahoma" charset="0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4785" algn="l"/>
                <a:tab pos="185420" algn="l"/>
              </a:tabLst>
            </a:pP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kontroling</a:t>
            </a:r>
            <a:r>
              <a:rPr sz="800" spc="-4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zdrojov</a:t>
            </a:r>
            <a:endParaRPr sz="800" dirty="0">
              <a:latin typeface="Tahoma" charset="0"/>
              <a:ea typeface="Tahoma" charset="0"/>
              <a:cs typeface="Tahoma" charset="0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10373614" y="3808221"/>
            <a:ext cx="1570355" cy="1560830"/>
            <a:chOff x="10373614" y="3808221"/>
            <a:chExt cx="1570355" cy="1560830"/>
          </a:xfrm>
        </p:grpSpPr>
        <p:sp>
          <p:nvSpPr>
            <p:cNvPr id="52" name="object 52"/>
            <p:cNvSpPr/>
            <p:nvPr/>
          </p:nvSpPr>
          <p:spPr>
            <a:xfrm>
              <a:off x="10379964" y="3814571"/>
              <a:ext cx="1557655" cy="1548130"/>
            </a:xfrm>
            <a:custGeom>
              <a:avLst/>
              <a:gdLst/>
              <a:ahLst/>
              <a:cxnLst/>
              <a:rect l="l" t="t" r="r" b="b"/>
              <a:pathLst>
                <a:path w="1557654" h="1548129">
                  <a:moveTo>
                    <a:pt x="648969" y="902207"/>
                  </a:moveTo>
                  <a:lnTo>
                    <a:pt x="259587" y="902207"/>
                  </a:lnTo>
                  <a:lnTo>
                    <a:pt x="549782" y="1548002"/>
                  </a:lnTo>
                  <a:lnTo>
                    <a:pt x="648969" y="902207"/>
                  </a:lnTo>
                  <a:close/>
                </a:path>
                <a:path w="1557654" h="1548129">
                  <a:moveTo>
                    <a:pt x="1407159" y="0"/>
                  </a:moveTo>
                  <a:lnTo>
                    <a:pt x="150367" y="0"/>
                  </a:lnTo>
                  <a:lnTo>
                    <a:pt x="102835" y="7664"/>
                  </a:lnTo>
                  <a:lnTo>
                    <a:pt x="61557" y="29008"/>
                  </a:lnTo>
                  <a:lnTo>
                    <a:pt x="29008" y="61557"/>
                  </a:lnTo>
                  <a:lnTo>
                    <a:pt x="7664" y="102835"/>
                  </a:lnTo>
                  <a:lnTo>
                    <a:pt x="0" y="150367"/>
                  </a:lnTo>
                  <a:lnTo>
                    <a:pt x="0" y="751839"/>
                  </a:lnTo>
                  <a:lnTo>
                    <a:pt x="7664" y="799372"/>
                  </a:lnTo>
                  <a:lnTo>
                    <a:pt x="29008" y="840650"/>
                  </a:lnTo>
                  <a:lnTo>
                    <a:pt x="61557" y="873199"/>
                  </a:lnTo>
                  <a:lnTo>
                    <a:pt x="102835" y="894543"/>
                  </a:lnTo>
                  <a:lnTo>
                    <a:pt x="150367" y="902207"/>
                  </a:lnTo>
                  <a:lnTo>
                    <a:pt x="1407159" y="902207"/>
                  </a:lnTo>
                  <a:lnTo>
                    <a:pt x="1454692" y="894543"/>
                  </a:lnTo>
                  <a:lnTo>
                    <a:pt x="1495970" y="873199"/>
                  </a:lnTo>
                  <a:lnTo>
                    <a:pt x="1528519" y="840650"/>
                  </a:lnTo>
                  <a:lnTo>
                    <a:pt x="1549863" y="799372"/>
                  </a:lnTo>
                  <a:lnTo>
                    <a:pt x="1557527" y="751839"/>
                  </a:lnTo>
                  <a:lnTo>
                    <a:pt x="1557527" y="150367"/>
                  </a:lnTo>
                  <a:lnTo>
                    <a:pt x="1549863" y="102835"/>
                  </a:lnTo>
                  <a:lnTo>
                    <a:pt x="1528519" y="61557"/>
                  </a:lnTo>
                  <a:lnTo>
                    <a:pt x="1495970" y="29008"/>
                  </a:lnTo>
                  <a:lnTo>
                    <a:pt x="1454692" y="7664"/>
                  </a:lnTo>
                  <a:lnTo>
                    <a:pt x="1407159" y="0"/>
                  </a:lnTo>
                  <a:close/>
                </a:path>
              </a:pathLst>
            </a:custGeom>
            <a:solidFill>
              <a:srgbClr val="FFFF00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53" name="object 53"/>
            <p:cNvSpPr/>
            <p:nvPr/>
          </p:nvSpPr>
          <p:spPr>
            <a:xfrm>
              <a:off x="10379964" y="3814571"/>
              <a:ext cx="1557655" cy="1548130"/>
            </a:xfrm>
            <a:custGeom>
              <a:avLst/>
              <a:gdLst/>
              <a:ahLst/>
              <a:cxnLst/>
              <a:rect l="l" t="t" r="r" b="b"/>
              <a:pathLst>
                <a:path w="1557654" h="1548129">
                  <a:moveTo>
                    <a:pt x="0" y="150367"/>
                  </a:moveTo>
                  <a:lnTo>
                    <a:pt x="7664" y="102835"/>
                  </a:lnTo>
                  <a:lnTo>
                    <a:pt x="29008" y="61557"/>
                  </a:lnTo>
                  <a:lnTo>
                    <a:pt x="61557" y="29008"/>
                  </a:lnTo>
                  <a:lnTo>
                    <a:pt x="102835" y="7664"/>
                  </a:lnTo>
                  <a:lnTo>
                    <a:pt x="150367" y="0"/>
                  </a:lnTo>
                  <a:lnTo>
                    <a:pt x="259587" y="0"/>
                  </a:lnTo>
                  <a:lnTo>
                    <a:pt x="648969" y="0"/>
                  </a:lnTo>
                  <a:lnTo>
                    <a:pt x="1407159" y="0"/>
                  </a:lnTo>
                  <a:lnTo>
                    <a:pt x="1454692" y="7664"/>
                  </a:lnTo>
                  <a:lnTo>
                    <a:pt x="1495970" y="29008"/>
                  </a:lnTo>
                  <a:lnTo>
                    <a:pt x="1528519" y="61557"/>
                  </a:lnTo>
                  <a:lnTo>
                    <a:pt x="1549863" y="102835"/>
                  </a:lnTo>
                  <a:lnTo>
                    <a:pt x="1557527" y="150367"/>
                  </a:lnTo>
                  <a:lnTo>
                    <a:pt x="1557527" y="526288"/>
                  </a:lnTo>
                  <a:lnTo>
                    <a:pt x="1557527" y="751839"/>
                  </a:lnTo>
                  <a:lnTo>
                    <a:pt x="1549863" y="799372"/>
                  </a:lnTo>
                  <a:lnTo>
                    <a:pt x="1528519" y="840650"/>
                  </a:lnTo>
                  <a:lnTo>
                    <a:pt x="1495970" y="873199"/>
                  </a:lnTo>
                  <a:lnTo>
                    <a:pt x="1454692" y="894543"/>
                  </a:lnTo>
                  <a:lnTo>
                    <a:pt x="1407159" y="902207"/>
                  </a:lnTo>
                  <a:lnTo>
                    <a:pt x="648969" y="902207"/>
                  </a:lnTo>
                  <a:lnTo>
                    <a:pt x="549782" y="1548002"/>
                  </a:lnTo>
                  <a:lnTo>
                    <a:pt x="259587" y="902207"/>
                  </a:lnTo>
                  <a:lnTo>
                    <a:pt x="150367" y="902207"/>
                  </a:lnTo>
                  <a:lnTo>
                    <a:pt x="102835" y="894543"/>
                  </a:lnTo>
                  <a:lnTo>
                    <a:pt x="61557" y="873199"/>
                  </a:lnTo>
                  <a:lnTo>
                    <a:pt x="29008" y="840650"/>
                  </a:lnTo>
                  <a:lnTo>
                    <a:pt x="7664" y="799372"/>
                  </a:lnTo>
                  <a:lnTo>
                    <a:pt x="0" y="751839"/>
                  </a:lnTo>
                  <a:lnTo>
                    <a:pt x="0" y="526288"/>
                  </a:lnTo>
                  <a:lnTo>
                    <a:pt x="0" y="150367"/>
                  </a:lnTo>
                  <a:close/>
                </a:path>
              </a:pathLst>
            </a:custGeom>
            <a:ln w="12192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55" name="object 55"/>
          <p:cNvSpPr txBox="1"/>
          <p:nvPr/>
        </p:nvSpPr>
        <p:spPr>
          <a:xfrm>
            <a:off x="10499090" y="3893094"/>
            <a:ext cx="1461768" cy="640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>
              <a:spcBef>
                <a:spcPts val="95"/>
              </a:spcBef>
              <a:tabLst>
                <a:tab pos="184785" algn="l"/>
                <a:tab pos="185420" algn="l"/>
              </a:tabLst>
            </a:pPr>
            <a:r>
              <a:rPr lang="sk-SK" sz="800" b="1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Modul </a:t>
            </a:r>
            <a:r>
              <a:rPr lang="sk-SK" sz="800" b="1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Service </a:t>
            </a:r>
            <a:r>
              <a:rPr lang="sk-SK" sz="800" b="1" spc="-10" dirty="0" err="1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Desku</a:t>
            </a:r>
            <a:r>
              <a:rPr lang="sk-SK" sz="80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:</a:t>
            </a:r>
            <a:endParaRPr lang="sk-SK" sz="800" dirty="0">
              <a:latin typeface="Tahoma" charset="0"/>
              <a:ea typeface="Tahoma" charset="0"/>
              <a:cs typeface="Tahoma" charset="0"/>
            </a:endParaRPr>
          </a:p>
          <a:p>
            <a:pPr marL="184785" indent="-17272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184785" algn="l"/>
                <a:tab pos="185420" algn="l"/>
              </a:tabLst>
            </a:pPr>
            <a:r>
              <a:rPr sz="800" spc="-5" dirty="0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riadenie</a:t>
            </a:r>
            <a:r>
              <a:rPr sz="800" spc="-20" dirty="0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workflow</a:t>
            </a:r>
            <a:endParaRPr sz="800" dirty="0">
              <a:latin typeface="Tahoma" charset="0"/>
              <a:ea typeface="Tahoma" charset="0"/>
              <a:cs typeface="Tahoma" charset="0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4785" algn="l"/>
                <a:tab pos="185420" algn="l"/>
              </a:tabLst>
            </a:pP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projektové</a:t>
            </a:r>
            <a:r>
              <a:rPr sz="800" spc="-2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riadenie</a:t>
            </a:r>
            <a:endParaRPr sz="800" dirty="0">
              <a:latin typeface="Tahoma" charset="0"/>
              <a:ea typeface="Tahoma" charset="0"/>
              <a:cs typeface="Tahoma" charset="0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4785" algn="l"/>
                <a:tab pos="185420" algn="l"/>
              </a:tabLst>
            </a:pP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poskytovanie</a:t>
            </a:r>
            <a:r>
              <a:rPr sz="800" spc="-5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služieb</a:t>
            </a:r>
            <a:endParaRPr sz="800" dirty="0">
              <a:latin typeface="Tahoma" charset="0"/>
              <a:ea typeface="Tahoma" charset="0"/>
              <a:cs typeface="Tahoma" charset="0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4785" algn="l"/>
                <a:tab pos="185420" algn="l"/>
              </a:tabLst>
            </a:pP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zber údajov pre</a:t>
            </a:r>
            <a:r>
              <a:rPr sz="800" spc="-4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MIS</a:t>
            </a:r>
            <a:endParaRPr sz="800" dirty="0">
              <a:latin typeface="Tahoma" charset="0"/>
              <a:ea typeface="Tahoma" charset="0"/>
              <a:cs typeface="Tahoma" charset="0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5246878" y="5666244"/>
            <a:ext cx="3300729" cy="598170"/>
            <a:chOff x="5246878" y="5666244"/>
            <a:chExt cx="3300729" cy="598170"/>
          </a:xfrm>
        </p:grpSpPr>
        <p:sp>
          <p:nvSpPr>
            <p:cNvPr id="57" name="object 57"/>
            <p:cNvSpPr/>
            <p:nvPr/>
          </p:nvSpPr>
          <p:spPr>
            <a:xfrm>
              <a:off x="5253228" y="5672594"/>
              <a:ext cx="3288029" cy="585470"/>
            </a:xfrm>
            <a:custGeom>
              <a:avLst/>
              <a:gdLst/>
              <a:ahLst/>
              <a:cxnLst/>
              <a:rect l="l" t="t" r="r" b="b"/>
              <a:pathLst>
                <a:path w="3288029" h="585470">
                  <a:moveTo>
                    <a:pt x="2477516" y="24117"/>
                  </a:moveTo>
                  <a:lnTo>
                    <a:pt x="93472" y="24117"/>
                  </a:lnTo>
                  <a:lnTo>
                    <a:pt x="57114" y="31462"/>
                  </a:lnTo>
                  <a:lnTo>
                    <a:pt x="27400" y="51493"/>
                  </a:lnTo>
                  <a:lnTo>
                    <a:pt x="7354" y="81204"/>
                  </a:lnTo>
                  <a:lnTo>
                    <a:pt x="0" y="117589"/>
                  </a:lnTo>
                  <a:lnTo>
                    <a:pt x="0" y="491477"/>
                  </a:lnTo>
                  <a:lnTo>
                    <a:pt x="7354" y="527861"/>
                  </a:lnTo>
                  <a:lnTo>
                    <a:pt x="27400" y="557572"/>
                  </a:lnTo>
                  <a:lnTo>
                    <a:pt x="57114" y="577604"/>
                  </a:lnTo>
                  <a:lnTo>
                    <a:pt x="93472" y="584949"/>
                  </a:lnTo>
                  <a:lnTo>
                    <a:pt x="2477516" y="584949"/>
                  </a:lnTo>
                  <a:lnTo>
                    <a:pt x="2513873" y="577604"/>
                  </a:lnTo>
                  <a:lnTo>
                    <a:pt x="2543587" y="557572"/>
                  </a:lnTo>
                  <a:lnTo>
                    <a:pt x="2563633" y="527861"/>
                  </a:lnTo>
                  <a:lnTo>
                    <a:pt x="2570988" y="491477"/>
                  </a:lnTo>
                  <a:lnTo>
                    <a:pt x="2570988" y="257797"/>
                  </a:lnTo>
                  <a:lnTo>
                    <a:pt x="2960688" y="117589"/>
                  </a:lnTo>
                  <a:lnTo>
                    <a:pt x="2570988" y="117589"/>
                  </a:lnTo>
                  <a:lnTo>
                    <a:pt x="2563633" y="81204"/>
                  </a:lnTo>
                  <a:lnTo>
                    <a:pt x="2543587" y="51493"/>
                  </a:lnTo>
                  <a:lnTo>
                    <a:pt x="2513873" y="31462"/>
                  </a:lnTo>
                  <a:lnTo>
                    <a:pt x="2477516" y="24117"/>
                  </a:lnTo>
                  <a:close/>
                </a:path>
                <a:path w="3288029" h="585470">
                  <a:moveTo>
                    <a:pt x="3287522" y="0"/>
                  </a:moveTo>
                  <a:lnTo>
                    <a:pt x="2570988" y="117589"/>
                  </a:lnTo>
                  <a:lnTo>
                    <a:pt x="2960688" y="117589"/>
                  </a:lnTo>
                  <a:lnTo>
                    <a:pt x="3287522" y="0"/>
                  </a:lnTo>
                  <a:close/>
                </a:path>
              </a:pathLst>
            </a:custGeom>
            <a:solidFill>
              <a:srgbClr val="FFFF00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58" name="object 58"/>
            <p:cNvSpPr/>
            <p:nvPr/>
          </p:nvSpPr>
          <p:spPr>
            <a:xfrm>
              <a:off x="5253228" y="5672594"/>
              <a:ext cx="3288029" cy="585470"/>
            </a:xfrm>
            <a:custGeom>
              <a:avLst/>
              <a:gdLst/>
              <a:ahLst/>
              <a:cxnLst/>
              <a:rect l="l" t="t" r="r" b="b"/>
              <a:pathLst>
                <a:path w="3288029" h="585470">
                  <a:moveTo>
                    <a:pt x="0" y="117589"/>
                  </a:moveTo>
                  <a:lnTo>
                    <a:pt x="7354" y="81204"/>
                  </a:lnTo>
                  <a:lnTo>
                    <a:pt x="27400" y="51493"/>
                  </a:lnTo>
                  <a:lnTo>
                    <a:pt x="57114" y="31462"/>
                  </a:lnTo>
                  <a:lnTo>
                    <a:pt x="93472" y="24117"/>
                  </a:lnTo>
                  <a:lnTo>
                    <a:pt x="1499743" y="24117"/>
                  </a:lnTo>
                  <a:lnTo>
                    <a:pt x="2142490" y="24117"/>
                  </a:lnTo>
                  <a:lnTo>
                    <a:pt x="2477516" y="24117"/>
                  </a:lnTo>
                  <a:lnTo>
                    <a:pt x="2513873" y="31462"/>
                  </a:lnTo>
                  <a:lnTo>
                    <a:pt x="2543587" y="51493"/>
                  </a:lnTo>
                  <a:lnTo>
                    <a:pt x="2563633" y="81204"/>
                  </a:lnTo>
                  <a:lnTo>
                    <a:pt x="2570988" y="117589"/>
                  </a:lnTo>
                  <a:lnTo>
                    <a:pt x="3287522" y="0"/>
                  </a:lnTo>
                  <a:lnTo>
                    <a:pt x="2570988" y="257797"/>
                  </a:lnTo>
                  <a:lnTo>
                    <a:pt x="2570988" y="491477"/>
                  </a:lnTo>
                  <a:lnTo>
                    <a:pt x="2563633" y="527861"/>
                  </a:lnTo>
                  <a:lnTo>
                    <a:pt x="2543587" y="557572"/>
                  </a:lnTo>
                  <a:lnTo>
                    <a:pt x="2513873" y="577604"/>
                  </a:lnTo>
                  <a:lnTo>
                    <a:pt x="2477516" y="584949"/>
                  </a:lnTo>
                  <a:lnTo>
                    <a:pt x="2142490" y="584949"/>
                  </a:lnTo>
                  <a:lnTo>
                    <a:pt x="1499743" y="584949"/>
                  </a:lnTo>
                  <a:lnTo>
                    <a:pt x="93472" y="584949"/>
                  </a:lnTo>
                  <a:lnTo>
                    <a:pt x="57114" y="577604"/>
                  </a:lnTo>
                  <a:lnTo>
                    <a:pt x="27400" y="557572"/>
                  </a:lnTo>
                  <a:lnTo>
                    <a:pt x="7354" y="527861"/>
                  </a:lnTo>
                  <a:lnTo>
                    <a:pt x="0" y="491477"/>
                  </a:lnTo>
                  <a:lnTo>
                    <a:pt x="0" y="257797"/>
                  </a:lnTo>
                  <a:lnTo>
                    <a:pt x="0" y="117589"/>
                  </a:lnTo>
                  <a:close/>
                </a:path>
              </a:pathLst>
            </a:custGeom>
            <a:ln w="12191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 sz="160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59" name="object 59"/>
          <p:cNvSpPr txBox="1"/>
          <p:nvPr/>
        </p:nvSpPr>
        <p:spPr>
          <a:xfrm>
            <a:off x="5360289" y="5729122"/>
            <a:ext cx="2294255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b="1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Podporný</a:t>
            </a:r>
            <a:r>
              <a:rPr sz="800" b="1" spc="-2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800" b="1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modul:</a:t>
            </a:r>
            <a:endParaRPr sz="800" b="1" dirty="0">
              <a:latin typeface="Tahoma" charset="0"/>
              <a:ea typeface="Tahoma" charset="0"/>
              <a:cs typeface="Tahoma" charset="0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4785" algn="l"/>
                <a:tab pos="185420" algn="l"/>
              </a:tabLst>
            </a:pP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základná funkcionalita</a:t>
            </a:r>
            <a:r>
              <a:rPr sz="800" spc="-5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80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ECM</a:t>
            </a:r>
            <a:endParaRPr sz="800" dirty="0">
              <a:latin typeface="Tahoma" charset="0"/>
              <a:ea typeface="Tahoma" charset="0"/>
              <a:cs typeface="Tahoma" charset="0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4785" algn="l"/>
                <a:tab pos="185420" algn="l"/>
              </a:tabLst>
            </a:pP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integrácia na </a:t>
            </a:r>
            <a:r>
              <a:rPr sz="80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DKS, </a:t>
            </a: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ITMS, </a:t>
            </a:r>
            <a:r>
              <a:rPr sz="80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SAP </a:t>
            </a:r>
            <a:r>
              <a:rPr sz="8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ERP</a:t>
            </a:r>
            <a:r>
              <a:rPr sz="800" spc="5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80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(MFSR)</a:t>
            </a:r>
            <a:endParaRPr sz="800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5597652" y="2785872"/>
            <a:ext cx="1675130" cy="1449705"/>
          </a:xfrm>
          <a:custGeom>
            <a:avLst/>
            <a:gdLst/>
            <a:ahLst/>
            <a:cxnLst/>
            <a:rect l="l" t="t" r="r" b="b"/>
            <a:pathLst>
              <a:path w="1675129" h="1449704">
                <a:moveTo>
                  <a:pt x="1260855" y="0"/>
                </a:moveTo>
                <a:lnTo>
                  <a:pt x="414020" y="0"/>
                </a:lnTo>
                <a:lnTo>
                  <a:pt x="0" y="724662"/>
                </a:lnTo>
                <a:lnTo>
                  <a:pt x="414020" y="1449323"/>
                </a:lnTo>
                <a:lnTo>
                  <a:pt x="1260855" y="1449323"/>
                </a:lnTo>
                <a:lnTo>
                  <a:pt x="1674876" y="724662"/>
                </a:lnTo>
                <a:lnTo>
                  <a:pt x="1260855" y="0"/>
                </a:lnTo>
                <a:close/>
              </a:path>
            </a:pathLst>
          </a:custGeom>
          <a:solidFill>
            <a:srgbClr val="EC7C30">
              <a:alpha val="79998"/>
            </a:srgbClr>
          </a:solidFill>
        </p:spPr>
        <p:txBody>
          <a:bodyPr wrap="square" lIns="0" tIns="0" rIns="0" bIns="0" rtlCol="0"/>
          <a:lstStyle/>
          <a:p>
            <a:endParaRPr sz="140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5925439" y="3138042"/>
            <a:ext cx="1021080" cy="864339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065" marR="5080" algn="ctr">
              <a:lnSpc>
                <a:spcPts val="1320"/>
              </a:lnSpc>
              <a:spcBef>
                <a:spcPts val="240"/>
              </a:spcBef>
            </a:pPr>
            <a:r>
              <a:rPr sz="1050" b="1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IS </a:t>
            </a:r>
            <a:r>
              <a:rPr sz="1050" b="1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RVP </a:t>
            </a:r>
            <a:r>
              <a:rPr sz="1050" b="1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= </a:t>
            </a:r>
            <a:r>
              <a:rPr sz="1050" b="1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úzka  interná</a:t>
            </a:r>
            <a:r>
              <a:rPr sz="1050" b="1" spc="-10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b="1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funkčná  </a:t>
            </a:r>
            <a:r>
              <a:rPr sz="1050" b="1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a </a:t>
            </a:r>
            <a:r>
              <a:rPr sz="1050" b="1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údajová  </a:t>
            </a:r>
            <a:r>
              <a:rPr sz="1050" b="1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integrácia</a:t>
            </a:r>
            <a:endParaRPr sz="1050" dirty="0">
              <a:latin typeface="Tahoma" charset="0"/>
              <a:ea typeface="Tahoma" charset="0"/>
              <a:cs typeface="Tahoma" charset="0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5733034" y="1462786"/>
            <a:ext cx="1532255" cy="1200150"/>
            <a:chOff x="5733034" y="1462786"/>
            <a:chExt cx="1532255" cy="1200150"/>
          </a:xfrm>
        </p:grpSpPr>
        <p:sp>
          <p:nvSpPr>
            <p:cNvPr id="63" name="object 63"/>
            <p:cNvSpPr/>
            <p:nvPr/>
          </p:nvSpPr>
          <p:spPr>
            <a:xfrm>
              <a:off x="6632448" y="2093976"/>
              <a:ext cx="632460" cy="544195"/>
            </a:xfrm>
            <a:custGeom>
              <a:avLst/>
              <a:gdLst/>
              <a:ahLst/>
              <a:cxnLst/>
              <a:rect l="l" t="t" r="r" b="b"/>
              <a:pathLst>
                <a:path w="632459" h="544194">
                  <a:moveTo>
                    <a:pt x="475233" y="0"/>
                  </a:moveTo>
                  <a:lnTo>
                    <a:pt x="157225" y="0"/>
                  </a:lnTo>
                  <a:lnTo>
                    <a:pt x="0" y="272034"/>
                  </a:lnTo>
                  <a:lnTo>
                    <a:pt x="157225" y="544068"/>
                  </a:lnTo>
                  <a:lnTo>
                    <a:pt x="475233" y="544068"/>
                  </a:lnTo>
                  <a:lnTo>
                    <a:pt x="632459" y="272034"/>
                  </a:lnTo>
                  <a:lnTo>
                    <a:pt x="475233" y="0"/>
                  </a:lnTo>
                  <a:close/>
                </a:path>
              </a:pathLst>
            </a:custGeom>
            <a:solidFill>
              <a:srgbClr val="F8D6CD"/>
            </a:solidFill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64" name="object 64"/>
            <p:cNvSpPr/>
            <p:nvPr/>
          </p:nvSpPr>
          <p:spPr>
            <a:xfrm>
              <a:off x="5739384" y="1469136"/>
              <a:ext cx="1371600" cy="1187450"/>
            </a:xfrm>
            <a:custGeom>
              <a:avLst/>
              <a:gdLst/>
              <a:ahLst/>
              <a:cxnLst/>
              <a:rect l="l" t="t" r="r" b="b"/>
              <a:pathLst>
                <a:path w="1371600" h="1187450">
                  <a:moveTo>
                    <a:pt x="1032383" y="0"/>
                  </a:moveTo>
                  <a:lnTo>
                    <a:pt x="339216" y="0"/>
                  </a:lnTo>
                  <a:lnTo>
                    <a:pt x="0" y="593598"/>
                  </a:lnTo>
                  <a:lnTo>
                    <a:pt x="339216" y="1187196"/>
                  </a:lnTo>
                  <a:lnTo>
                    <a:pt x="1032383" y="1187196"/>
                  </a:lnTo>
                  <a:lnTo>
                    <a:pt x="1371599" y="593598"/>
                  </a:lnTo>
                  <a:lnTo>
                    <a:pt x="1032383" y="0"/>
                  </a:lnTo>
                  <a:close/>
                </a:path>
              </a:pathLst>
            </a:custGeom>
            <a:solidFill>
              <a:srgbClr val="EC7C30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65" name="object 65"/>
            <p:cNvSpPr/>
            <p:nvPr/>
          </p:nvSpPr>
          <p:spPr>
            <a:xfrm>
              <a:off x="5739384" y="1469136"/>
              <a:ext cx="1371600" cy="1187450"/>
            </a:xfrm>
            <a:custGeom>
              <a:avLst/>
              <a:gdLst/>
              <a:ahLst/>
              <a:cxnLst/>
              <a:rect l="l" t="t" r="r" b="b"/>
              <a:pathLst>
                <a:path w="1371600" h="1187450">
                  <a:moveTo>
                    <a:pt x="0" y="593598"/>
                  </a:moveTo>
                  <a:lnTo>
                    <a:pt x="339216" y="0"/>
                  </a:lnTo>
                  <a:lnTo>
                    <a:pt x="1032383" y="0"/>
                  </a:lnTo>
                  <a:lnTo>
                    <a:pt x="1371599" y="593598"/>
                  </a:lnTo>
                  <a:lnTo>
                    <a:pt x="1032383" y="1187196"/>
                  </a:lnTo>
                  <a:lnTo>
                    <a:pt x="339216" y="1187196"/>
                  </a:lnTo>
                  <a:lnTo>
                    <a:pt x="0" y="593598"/>
                  </a:lnTo>
                  <a:close/>
                </a:path>
              </a:pathLst>
            </a:custGeom>
            <a:ln w="1219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66" name="object 66"/>
          <p:cNvSpPr txBox="1"/>
          <p:nvPr/>
        </p:nvSpPr>
        <p:spPr>
          <a:xfrm>
            <a:off x="6013830" y="1856994"/>
            <a:ext cx="823594" cy="35016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56540" marR="5080" indent="-243840">
              <a:lnSpc>
                <a:spcPts val="1320"/>
              </a:lnSpc>
              <a:spcBef>
                <a:spcPts val="240"/>
              </a:spcBef>
            </a:pP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organizácia</a:t>
            </a:r>
            <a:r>
              <a:rPr sz="1050" spc="-12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a  </a:t>
            </a: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ľudia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grpSp>
        <p:nvGrpSpPr>
          <p:cNvPr id="67" name="object 67"/>
          <p:cNvGrpSpPr/>
          <p:nvPr/>
        </p:nvGrpSpPr>
        <p:grpSpPr>
          <a:xfrm>
            <a:off x="6990333" y="2192782"/>
            <a:ext cx="1386205" cy="1463675"/>
            <a:chOff x="6990333" y="2192782"/>
            <a:chExt cx="1386205" cy="1463675"/>
          </a:xfrm>
        </p:grpSpPr>
        <p:sp>
          <p:nvSpPr>
            <p:cNvPr id="68" name="object 68"/>
            <p:cNvSpPr/>
            <p:nvPr/>
          </p:nvSpPr>
          <p:spPr>
            <a:xfrm>
              <a:off x="7370063" y="3110484"/>
              <a:ext cx="632460" cy="546100"/>
            </a:xfrm>
            <a:custGeom>
              <a:avLst/>
              <a:gdLst/>
              <a:ahLst/>
              <a:cxnLst/>
              <a:rect l="l" t="t" r="r" b="b"/>
              <a:pathLst>
                <a:path w="632459" h="546100">
                  <a:moveTo>
                    <a:pt x="474725" y="0"/>
                  </a:moveTo>
                  <a:lnTo>
                    <a:pt x="157733" y="0"/>
                  </a:lnTo>
                  <a:lnTo>
                    <a:pt x="0" y="272795"/>
                  </a:lnTo>
                  <a:lnTo>
                    <a:pt x="157733" y="545591"/>
                  </a:lnTo>
                  <a:lnTo>
                    <a:pt x="474725" y="545591"/>
                  </a:lnTo>
                  <a:lnTo>
                    <a:pt x="632459" y="272795"/>
                  </a:lnTo>
                  <a:lnTo>
                    <a:pt x="474725" y="0"/>
                  </a:lnTo>
                  <a:close/>
                </a:path>
              </a:pathLst>
            </a:custGeom>
            <a:solidFill>
              <a:srgbClr val="F8D6CD"/>
            </a:solidFill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69" name="object 69"/>
            <p:cNvSpPr/>
            <p:nvPr/>
          </p:nvSpPr>
          <p:spPr>
            <a:xfrm>
              <a:off x="6996683" y="2199132"/>
              <a:ext cx="1373505" cy="1187450"/>
            </a:xfrm>
            <a:custGeom>
              <a:avLst/>
              <a:gdLst/>
              <a:ahLst/>
              <a:cxnLst/>
              <a:rect l="l" t="t" r="r" b="b"/>
              <a:pathLst>
                <a:path w="1373504" h="1187450">
                  <a:moveTo>
                    <a:pt x="1033907" y="0"/>
                  </a:moveTo>
                  <a:lnTo>
                    <a:pt x="339217" y="0"/>
                  </a:lnTo>
                  <a:lnTo>
                    <a:pt x="0" y="593597"/>
                  </a:lnTo>
                  <a:lnTo>
                    <a:pt x="339217" y="1187195"/>
                  </a:lnTo>
                  <a:lnTo>
                    <a:pt x="1033907" y="1187195"/>
                  </a:lnTo>
                  <a:lnTo>
                    <a:pt x="1373124" y="593597"/>
                  </a:lnTo>
                  <a:lnTo>
                    <a:pt x="1033907" y="0"/>
                  </a:lnTo>
                  <a:close/>
                </a:path>
              </a:pathLst>
            </a:custGeom>
            <a:solidFill>
              <a:srgbClr val="EC7C30">
                <a:alpha val="81959"/>
              </a:srgbClr>
            </a:solidFill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70" name="object 70"/>
            <p:cNvSpPr/>
            <p:nvPr/>
          </p:nvSpPr>
          <p:spPr>
            <a:xfrm>
              <a:off x="6996683" y="2199132"/>
              <a:ext cx="1373505" cy="1187450"/>
            </a:xfrm>
            <a:custGeom>
              <a:avLst/>
              <a:gdLst/>
              <a:ahLst/>
              <a:cxnLst/>
              <a:rect l="l" t="t" r="r" b="b"/>
              <a:pathLst>
                <a:path w="1373504" h="1187450">
                  <a:moveTo>
                    <a:pt x="0" y="593597"/>
                  </a:moveTo>
                  <a:lnTo>
                    <a:pt x="339217" y="0"/>
                  </a:lnTo>
                  <a:lnTo>
                    <a:pt x="1033907" y="0"/>
                  </a:lnTo>
                  <a:lnTo>
                    <a:pt x="1373124" y="593597"/>
                  </a:lnTo>
                  <a:lnTo>
                    <a:pt x="1033907" y="1187195"/>
                  </a:lnTo>
                  <a:lnTo>
                    <a:pt x="339217" y="1187195"/>
                  </a:lnTo>
                  <a:lnTo>
                    <a:pt x="0" y="593597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71" name="object 71"/>
          <p:cNvSpPr txBox="1"/>
          <p:nvPr/>
        </p:nvSpPr>
        <p:spPr>
          <a:xfrm>
            <a:off x="7347331" y="2503678"/>
            <a:ext cx="672465" cy="53091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algn="ctr">
              <a:lnSpc>
                <a:spcPts val="1320"/>
              </a:lnSpc>
              <a:spcBef>
                <a:spcPts val="240"/>
              </a:spcBef>
            </a:pPr>
            <a:r>
              <a:rPr sz="1050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rozpočet</a:t>
            </a:r>
            <a:r>
              <a:rPr sz="1050" spc="-9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a  </a:t>
            </a: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alokácia  </a:t>
            </a:r>
            <a:r>
              <a:rPr sz="1050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zdrojov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grpSp>
        <p:nvGrpSpPr>
          <p:cNvPr id="72" name="object 72"/>
          <p:cNvGrpSpPr/>
          <p:nvPr/>
        </p:nvGrpSpPr>
        <p:grpSpPr>
          <a:xfrm>
            <a:off x="6858000" y="3628390"/>
            <a:ext cx="1518285" cy="1200150"/>
            <a:chOff x="6858000" y="3628390"/>
            <a:chExt cx="1518285" cy="1200150"/>
          </a:xfrm>
        </p:grpSpPr>
        <p:sp>
          <p:nvSpPr>
            <p:cNvPr id="73" name="object 73"/>
            <p:cNvSpPr/>
            <p:nvPr/>
          </p:nvSpPr>
          <p:spPr>
            <a:xfrm>
              <a:off x="6858000" y="4259580"/>
              <a:ext cx="632460" cy="546100"/>
            </a:xfrm>
            <a:custGeom>
              <a:avLst/>
              <a:gdLst/>
              <a:ahLst/>
              <a:cxnLst/>
              <a:rect l="l" t="t" r="r" b="b"/>
              <a:pathLst>
                <a:path w="632459" h="546100">
                  <a:moveTo>
                    <a:pt x="474725" y="0"/>
                  </a:moveTo>
                  <a:lnTo>
                    <a:pt x="157733" y="0"/>
                  </a:lnTo>
                  <a:lnTo>
                    <a:pt x="0" y="272796"/>
                  </a:lnTo>
                  <a:lnTo>
                    <a:pt x="157733" y="545592"/>
                  </a:lnTo>
                  <a:lnTo>
                    <a:pt x="474725" y="545592"/>
                  </a:lnTo>
                  <a:lnTo>
                    <a:pt x="632459" y="272796"/>
                  </a:lnTo>
                  <a:lnTo>
                    <a:pt x="474725" y="0"/>
                  </a:lnTo>
                  <a:close/>
                </a:path>
              </a:pathLst>
            </a:custGeom>
            <a:solidFill>
              <a:srgbClr val="F8D6CD"/>
            </a:solidFill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74" name="object 74"/>
            <p:cNvSpPr/>
            <p:nvPr/>
          </p:nvSpPr>
          <p:spPr>
            <a:xfrm>
              <a:off x="6996684" y="3634740"/>
              <a:ext cx="1373505" cy="1187450"/>
            </a:xfrm>
            <a:custGeom>
              <a:avLst/>
              <a:gdLst/>
              <a:ahLst/>
              <a:cxnLst/>
              <a:rect l="l" t="t" r="r" b="b"/>
              <a:pathLst>
                <a:path w="1373504" h="1187450">
                  <a:moveTo>
                    <a:pt x="1033907" y="0"/>
                  </a:moveTo>
                  <a:lnTo>
                    <a:pt x="339217" y="0"/>
                  </a:lnTo>
                  <a:lnTo>
                    <a:pt x="0" y="593598"/>
                  </a:lnTo>
                  <a:lnTo>
                    <a:pt x="339217" y="1187196"/>
                  </a:lnTo>
                  <a:lnTo>
                    <a:pt x="1033907" y="1187196"/>
                  </a:lnTo>
                  <a:lnTo>
                    <a:pt x="1373124" y="593598"/>
                  </a:lnTo>
                  <a:lnTo>
                    <a:pt x="1033907" y="0"/>
                  </a:lnTo>
                  <a:close/>
                </a:path>
              </a:pathLst>
            </a:custGeom>
            <a:solidFill>
              <a:srgbClr val="EC7C30">
                <a:alpha val="74116"/>
              </a:srgbClr>
            </a:solidFill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75" name="object 75"/>
            <p:cNvSpPr/>
            <p:nvPr/>
          </p:nvSpPr>
          <p:spPr>
            <a:xfrm>
              <a:off x="6996684" y="3634740"/>
              <a:ext cx="1373505" cy="1187450"/>
            </a:xfrm>
            <a:custGeom>
              <a:avLst/>
              <a:gdLst/>
              <a:ahLst/>
              <a:cxnLst/>
              <a:rect l="l" t="t" r="r" b="b"/>
              <a:pathLst>
                <a:path w="1373504" h="1187450">
                  <a:moveTo>
                    <a:pt x="0" y="593598"/>
                  </a:moveTo>
                  <a:lnTo>
                    <a:pt x="339217" y="0"/>
                  </a:lnTo>
                  <a:lnTo>
                    <a:pt x="1033907" y="0"/>
                  </a:lnTo>
                  <a:lnTo>
                    <a:pt x="1373124" y="593598"/>
                  </a:lnTo>
                  <a:lnTo>
                    <a:pt x="1033907" y="1187196"/>
                  </a:lnTo>
                  <a:lnTo>
                    <a:pt x="339217" y="1187196"/>
                  </a:lnTo>
                  <a:lnTo>
                    <a:pt x="0" y="593598"/>
                  </a:lnTo>
                  <a:close/>
                </a:path>
              </a:pathLst>
            </a:custGeom>
            <a:ln w="1219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76" name="object 76"/>
          <p:cNvSpPr txBox="1"/>
          <p:nvPr/>
        </p:nvSpPr>
        <p:spPr>
          <a:xfrm>
            <a:off x="7400670" y="3939667"/>
            <a:ext cx="566420" cy="53091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17780" algn="just">
              <a:lnSpc>
                <a:spcPts val="1320"/>
              </a:lnSpc>
              <a:spcBef>
                <a:spcPts val="240"/>
              </a:spcBef>
            </a:pPr>
            <a:r>
              <a:rPr sz="1050" spc="-2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procesy,  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p</a:t>
            </a:r>
            <a:r>
              <a:rPr sz="1050" spc="-2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r</a:t>
            </a: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o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jekt</a:t>
            </a:r>
            <a:r>
              <a:rPr sz="1050" spc="-8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y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,  </a:t>
            </a: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služby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grpSp>
        <p:nvGrpSpPr>
          <p:cNvPr id="77" name="object 77"/>
          <p:cNvGrpSpPr/>
          <p:nvPr/>
        </p:nvGrpSpPr>
        <p:grpSpPr>
          <a:xfrm>
            <a:off x="5586984" y="4359909"/>
            <a:ext cx="1530350" cy="1200150"/>
            <a:chOff x="5586984" y="4359909"/>
            <a:chExt cx="1530350" cy="1200150"/>
          </a:xfrm>
        </p:grpSpPr>
        <p:sp>
          <p:nvSpPr>
            <p:cNvPr id="78" name="object 78"/>
            <p:cNvSpPr/>
            <p:nvPr/>
          </p:nvSpPr>
          <p:spPr>
            <a:xfrm>
              <a:off x="5586984" y="4379975"/>
              <a:ext cx="632460" cy="544195"/>
            </a:xfrm>
            <a:custGeom>
              <a:avLst/>
              <a:gdLst/>
              <a:ahLst/>
              <a:cxnLst/>
              <a:rect l="l" t="t" r="r" b="b"/>
              <a:pathLst>
                <a:path w="632460" h="544195">
                  <a:moveTo>
                    <a:pt x="475233" y="0"/>
                  </a:moveTo>
                  <a:lnTo>
                    <a:pt x="157225" y="0"/>
                  </a:lnTo>
                  <a:lnTo>
                    <a:pt x="0" y="272034"/>
                  </a:lnTo>
                  <a:lnTo>
                    <a:pt x="157225" y="544068"/>
                  </a:lnTo>
                  <a:lnTo>
                    <a:pt x="475233" y="544068"/>
                  </a:lnTo>
                  <a:lnTo>
                    <a:pt x="632460" y="272034"/>
                  </a:lnTo>
                  <a:lnTo>
                    <a:pt x="475233" y="0"/>
                  </a:lnTo>
                  <a:close/>
                </a:path>
              </a:pathLst>
            </a:custGeom>
            <a:solidFill>
              <a:srgbClr val="F8D6CD"/>
            </a:solidFill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79" name="object 79"/>
            <p:cNvSpPr/>
            <p:nvPr/>
          </p:nvSpPr>
          <p:spPr>
            <a:xfrm>
              <a:off x="5739384" y="4366259"/>
              <a:ext cx="1371600" cy="1187450"/>
            </a:xfrm>
            <a:custGeom>
              <a:avLst/>
              <a:gdLst/>
              <a:ahLst/>
              <a:cxnLst/>
              <a:rect l="l" t="t" r="r" b="b"/>
              <a:pathLst>
                <a:path w="1371600" h="1187450">
                  <a:moveTo>
                    <a:pt x="1032383" y="0"/>
                  </a:moveTo>
                  <a:lnTo>
                    <a:pt x="339216" y="0"/>
                  </a:lnTo>
                  <a:lnTo>
                    <a:pt x="0" y="593597"/>
                  </a:lnTo>
                  <a:lnTo>
                    <a:pt x="339216" y="1187195"/>
                  </a:lnTo>
                  <a:lnTo>
                    <a:pt x="1032383" y="1187195"/>
                  </a:lnTo>
                  <a:lnTo>
                    <a:pt x="1371599" y="593597"/>
                  </a:lnTo>
                  <a:lnTo>
                    <a:pt x="1032383" y="0"/>
                  </a:lnTo>
                  <a:close/>
                </a:path>
              </a:pathLst>
            </a:custGeom>
            <a:solidFill>
              <a:srgbClr val="EC7C30">
                <a:alpha val="65881"/>
              </a:srgbClr>
            </a:solidFill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80" name="object 80"/>
            <p:cNvSpPr/>
            <p:nvPr/>
          </p:nvSpPr>
          <p:spPr>
            <a:xfrm>
              <a:off x="5739384" y="4366259"/>
              <a:ext cx="1371600" cy="1187450"/>
            </a:xfrm>
            <a:custGeom>
              <a:avLst/>
              <a:gdLst/>
              <a:ahLst/>
              <a:cxnLst/>
              <a:rect l="l" t="t" r="r" b="b"/>
              <a:pathLst>
                <a:path w="1371600" h="1187450">
                  <a:moveTo>
                    <a:pt x="0" y="593597"/>
                  </a:moveTo>
                  <a:lnTo>
                    <a:pt x="339216" y="0"/>
                  </a:lnTo>
                  <a:lnTo>
                    <a:pt x="1032383" y="0"/>
                  </a:lnTo>
                  <a:lnTo>
                    <a:pt x="1371599" y="593597"/>
                  </a:lnTo>
                  <a:lnTo>
                    <a:pt x="1032383" y="1187195"/>
                  </a:lnTo>
                  <a:lnTo>
                    <a:pt x="339216" y="1187195"/>
                  </a:lnTo>
                  <a:lnTo>
                    <a:pt x="0" y="593597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81" name="object 81"/>
          <p:cNvSpPr txBox="1"/>
          <p:nvPr/>
        </p:nvSpPr>
        <p:spPr>
          <a:xfrm>
            <a:off x="5970778" y="4670805"/>
            <a:ext cx="908050" cy="53091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1905" algn="ctr">
              <a:lnSpc>
                <a:spcPts val="1320"/>
              </a:lnSpc>
              <a:spcBef>
                <a:spcPts val="240"/>
              </a:spcBef>
            </a:pP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evidencia,  </a:t>
            </a: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reporting 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a  d</a:t>
            </a: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o</a:t>
            </a:r>
            <a:r>
              <a:rPr sz="1050" spc="-1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k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umen</a:t>
            </a:r>
            <a:r>
              <a:rPr sz="1050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t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ácia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grpSp>
        <p:nvGrpSpPr>
          <p:cNvPr id="82" name="object 82"/>
          <p:cNvGrpSpPr/>
          <p:nvPr/>
        </p:nvGrpSpPr>
        <p:grpSpPr>
          <a:xfrm>
            <a:off x="4468114" y="3361944"/>
            <a:ext cx="1384300" cy="1468120"/>
            <a:chOff x="4468114" y="3361944"/>
            <a:chExt cx="1384300" cy="1468120"/>
          </a:xfrm>
        </p:grpSpPr>
        <p:sp>
          <p:nvSpPr>
            <p:cNvPr id="83" name="object 83"/>
            <p:cNvSpPr/>
            <p:nvPr/>
          </p:nvSpPr>
          <p:spPr>
            <a:xfrm>
              <a:off x="4838700" y="3361944"/>
              <a:ext cx="631190" cy="544195"/>
            </a:xfrm>
            <a:custGeom>
              <a:avLst/>
              <a:gdLst/>
              <a:ahLst/>
              <a:cxnLst/>
              <a:rect l="l" t="t" r="r" b="b"/>
              <a:pathLst>
                <a:path w="631189" h="544195">
                  <a:moveTo>
                    <a:pt x="473710" y="0"/>
                  </a:moveTo>
                  <a:lnTo>
                    <a:pt x="157225" y="0"/>
                  </a:lnTo>
                  <a:lnTo>
                    <a:pt x="0" y="272033"/>
                  </a:lnTo>
                  <a:lnTo>
                    <a:pt x="157225" y="544067"/>
                  </a:lnTo>
                  <a:lnTo>
                    <a:pt x="473710" y="544067"/>
                  </a:lnTo>
                  <a:lnTo>
                    <a:pt x="630936" y="272033"/>
                  </a:lnTo>
                  <a:lnTo>
                    <a:pt x="473710" y="0"/>
                  </a:lnTo>
                  <a:close/>
                </a:path>
              </a:pathLst>
            </a:custGeom>
            <a:solidFill>
              <a:srgbClr val="F8D6CD"/>
            </a:solidFill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84" name="object 84"/>
            <p:cNvSpPr/>
            <p:nvPr/>
          </p:nvSpPr>
          <p:spPr>
            <a:xfrm>
              <a:off x="4474464" y="3636264"/>
              <a:ext cx="1371600" cy="1187450"/>
            </a:xfrm>
            <a:custGeom>
              <a:avLst/>
              <a:gdLst/>
              <a:ahLst/>
              <a:cxnLst/>
              <a:rect l="l" t="t" r="r" b="b"/>
              <a:pathLst>
                <a:path w="1371600" h="1187450">
                  <a:moveTo>
                    <a:pt x="1032383" y="0"/>
                  </a:moveTo>
                  <a:lnTo>
                    <a:pt x="339216" y="0"/>
                  </a:lnTo>
                  <a:lnTo>
                    <a:pt x="0" y="593598"/>
                  </a:lnTo>
                  <a:lnTo>
                    <a:pt x="339216" y="1187196"/>
                  </a:lnTo>
                  <a:lnTo>
                    <a:pt x="1032383" y="1187196"/>
                  </a:lnTo>
                  <a:lnTo>
                    <a:pt x="1371600" y="593598"/>
                  </a:lnTo>
                  <a:lnTo>
                    <a:pt x="1032383" y="0"/>
                  </a:lnTo>
                  <a:close/>
                </a:path>
              </a:pathLst>
            </a:custGeom>
            <a:solidFill>
              <a:srgbClr val="EC7C30">
                <a:alpha val="58038"/>
              </a:srgbClr>
            </a:solidFill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85" name="object 85"/>
            <p:cNvSpPr/>
            <p:nvPr/>
          </p:nvSpPr>
          <p:spPr>
            <a:xfrm>
              <a:off x="4474464" y="3636264"/>
              <a:ext cx="1371600" cy="1187450"/>
            </a:xfrm>
            <a:custGeom>
              <a:avLst/>
              <a:gdLst/>
              <a:ahLst/>
              <a:cxnLst/>
              <a:rect l="l" t="t" r="r" b="b"/>
              <a:pathLst>
                <a:path w="1371600" h="1187450">
                  <a:moveTo>
                    <a:pt x="0" y="593598"/>
                  </a:moveTo>
                  <a:lnTo>
                    <a:pt x="339216" y="0"/>
                  </a:lnTo>
                  <a:lnTo>
                    <a:pt x="1032383" y="0"/>
                  </a:lnTo>
                  <a:lnTo>
                    <a:pt x="1371600" y="593598"/>
                  </a:lnTo>
                  <a:lnTo>
                    <a:pt x="1032383" y="1187196"/>
                  </a:lnTo>
                  <a:lnTo>
                    <a:pt x="339216" y="1187196"/>
                  </a:lnTo>
                  <a:lnTo>
                    <a:pt x="0" y="593598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86" name="object 86"/>
          <p:cNvSpPr txBox="1"/>
          <p:nvPr/>
        </p:nvSpPr>
        <p:spPr>
          <a:xfrm>
            <a:off x="4780915" y="4024121"/>
            <a:ext cx="759460" cy="35016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33655" marR="5080" indent="-21590">
              <a:lnSpc>
                <a:spcPts val="1320"/>
              </a:lnSpc>
              <a:spcBef>
                <a:spcPts val="240"/>
              </a:spcBef>
            </a:pPr>
            <a:r>
              <a:rPr sz="1050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kontroling</a:t>
            </a:r>
            <a:r>
              <a:rPr sz="1050" spc="-9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a  </a:t>
            </a: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monitoring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grpSp>
        <p:nvGrpSpPr>
          <p:cNvPr id="87" name="object 87"/>
          <p:cNvGrpSpPr/>
          <p:nvPr/>
        </p:nvGrpSpPr>
        <p:grpSpPr>
          <a:xfrm>
            <a:off x="4468367" y="2191511"/>
            <a:ext cx="1384300" cy="1199515"/>
            <a:chOff x="4468367" y="2191511"/>
            <a:chExt cx="1384300" cy="1199515"/>
          </a:xfrm>
        </p:grpSpPr>
        <p:sp>
          <p:nvSpPr>
            <p:cNvPr id="88" name="object 88"/>
            <p:cNvSpPr/>
            <p:nvPr/>
          </p:nvSpPr>
          <p:spPr>
            <a:xfrm>
              <a:off x="4474463" y="2197607"/>
              <a:ext cx="1371600" cy="1187450"/>
            </a:xfrm>
            <a:custGeom>
              <a:avLst/>
              <a:gdLst/>
              <a:ahLst/>
              <a:cxnLst/>
              <a:rect l="l" t="t" r="r" b="b"/>
              <a:pathLst>
                <a:path w="1371600" h="1187450">
                  <a:moveTo>
                    <a:pt x="1032383" y="0"/>
                  </a:moveTo>
                  <a:lnTo>
                    <a:pt x="339216" y="0"/>
                  </a:lnTo>
                  <a:lnTo>
                    <a:pt x="0" y="593597"/>
                  </a:lnTo>
                  <a:lnTo>
                    <a:pt x="339216" y="1187195"/>
                  </a:lnTo>
                  <a:lnTo>
                    <a:pt x="1032383" y="1187195"/>
                  </a:lnTo>
                  <a:lnTo>
                    <a:pt x="1371600" y="593597"/>
                  </a:lnTo>
                  <a:lnTo>
                    <a:pt x="1032383" y="0"/>
                  </a:lnTo>
                  <a:close/>
                </a:path>
              </a:pathLst>
            </a:custGeom>
            <a:solidFill>
              <a:srgbClr val="EC7C30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89" name="object 89"/>
            <p:cNvSpPr/>
            <p:nvPr/>
          </p:nvSpPr>
          <p:spPr>
            <a:xfrm>
              <a:off x="4474463" y="2197607"/>
              <a:ext cx="1371600" cy="1187450"/>
            </a:xfrm>
            <a:custGeom>
              <a:avLst/>
              <a:gdLst/>
              <a:ahLst/>
              <a:cxnLst/>
              <a:rect l="l" t="t" r="r" b="b"/>
              <a:pathLst>
                <a:path w="1371600" h="1187450">
                  <a:moveTo>
                    <a:pt x="0" y="593597"/>
                  </a:moveTo>
                  <a:lnTo>
                    <a:pt x="339216" y="0"/>
                  </a:lnTo>
                  <a:lnTo>
                    <a:pt x="1032383" y="0"/>
                  </a:lnTo>
                  <a:lnTo>
                    <a:pt x="1371600" y="593597"/>
                  </a:lnTo>
                  <a:lnTo>
                    <a:pt x="1032383" y="1187195"/>
                  </a:lnTo>
                  <a:lnTo>
                    <a:pt x="339216" y="1187195"/>
                  </a:lnTo>
                  <a:lnTo>
                    <a:pt x="0" y="593597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40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90" name="object 90"/>
          <p:cNvSpPr txBox="1"/>
          <p:nvPr/>
        </p:nvSpPr>
        <p:spPr>
          <a:xfrm>
            <a:off x="4758054" y="2501900"/>
            <a:ext cx="805815" cy="53091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-635" algn="ctr">
              <a:lnSpc>
                <a:spcPts val="1320"/>
              </a:lnSpc>
              <a:spcBef>
                <a:spcPts val="240"/>
              </a:spcBef>
            </a:pPr>
            <a:r>
              <a:rPr sz="1050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workflow 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a  </a:t>
            </a:r>
            <a:r>
              <a:rPr sz="1050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kontrolné  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mec</a:t>
            </a:r>
            <a:r>
              <a:rPr sz="1050" spc="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h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a</a:t>
            </a:r>
            <a:r>
              <a:rPr sz="1050" spc="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n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i</a:t>
            </a:r>
            <a:r>
              <a:rPr sz="1050" spc="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z</a:t>
            </a:r>
            <a:r>
              <a:rPr sz="1050" spc="-2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m</a:t>
            </a:r>
            <a:r>
              <a:rPr sz="105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y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91" name="object 91"/>
          <p:cNvSpPr txBox="1">
            <a:spLocks noGrp="1"/>
          </p:cNvSpPr>
          <p:nvPr>
            <p:ph type="sldNum" sz="quarter" idx="7"/>
          </p:nvPr>
        </p:nvSpPr>
        <p:spPr>
          <a:xfrm>
            <a:off x="11909425" y="6483426"/>
            <a:ext cx="140334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z="900" spc="-5" dirty="0">
                <a:latin typeface="Tahoma" charset="0"/>
                <a:ea typeface="Tahoma" charset="0"/>
                <a:cs typeface="Tahoma" charset="0"/>
              </a:rPr>
              <a:pPr marL="38100">
                <a:lnSpc>
                  <a:spcPts val="1045"/>
                </a:lnSpc>
              </a:pPr>
              <a:t>3</a:t>
            </a:fld>
            <a:endParaRPr sz="900" spc="-5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94" name="BlokTextu 93"/>
          <p:cNvSpPr txBox="1"/>
          <p:nvPr/>
        </p:nvSpPr>
        <p:spPr>
          <a:xfrm>
            <a:off x="3350931" y="832305"/>
            <a:ext cx="4922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>
                <a:solidFill>
                  <a:srgbClr val="FF0000"/>
                </a:solidFill>
              </a:rPr>
              <a:t>Poznámka: Obsah si </a:t>
            </a:r>
            <a:r>
              <a:rPr lang="sk-SK" dirty="0" smtClean="0">
                <a:solidFill>
                  <a:srgbClr val="FF0000"/>
                </a:solidFill>
              </a:rPr>
              <a:t>rozdeľte </a:t>
            </a:r>
            <a:r>
              <a:rPr lang="sk-SK" dirty="0" smtClean="0">
                <a:solidFill>
                  <a:srgbClr val="FF0000"/>
                </a:solidFill>
              </a:rPr>
              <a:t>na samostatné slajdy.</a:t>
            </a:r>
            <a:endParaRPr lang="sk-SK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2751" y="0"/>
            <a:ext cx="50800" cy="436245"/>
          </a:xfrm>
          <a:custGeom>
            <a:avLst/>
            <a:gdLst/>
            <a:ahLst/>
            <a:cxnLst/>
            <a:rect l="l" t="t" r="r" b="b"/>
            <a:pathLst>
              <a:path w="50800" h="436245">
                <a:moveTo>
                  <a:pt x="0" y="435863"/>
                </a:moveTo>
                <a:lnTo>
                  <a:pt x="50291" y="435863"/>
                </a:lnTo>
                <a:lnTo>
                  <a:pt x="50291" y="0"/>
                </a:lnTo>
                <a:lnTo>
                  <a:pt x="0" y="0"/>
                </a:lnTo>
                <a:lnTo>
                  <a:pt x="0" y="435863"/>
                </a:lnTo>
                <a:close/>
              </a:path>
            </a:pathLst>
          </a:custGeom>
          <a:solidFill>
            <a:srgbClr val="AEAB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7898" y="435863"/>
            <a:ext cx="11484610" cy="361637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38100" rIns="0" bIns="0" rtlCol="0">
            <a:spAutoFit/>
          </a:bodyPr>
          <a:lstStyle/>
          <a:p>
            <a:pPr marL="67945">
              <a:lnSpc>
                <a:spcPct val="100000"/>
              </a:lnSpc>
              <a:spcBef>
                <a:spcPts val="300"/>
              </a:spcBef>
            </a:pPr>
            <a:r>
              <a:rPr lang="sk-SK" spc="-5" dirty="0" smtClean="0"/>
              <a:t>PARAMETRE PROJEKTU</a:t>
            </a:r>
            <a:endParaRPr spc="-10" dirty="0"/>
          </a:p>
        </p:txBody>
      </p:sp>
      <p:sp>
        <p:nvSpPr>
          <p:cNvPr id="4" name="object 4"/>
          <p:cNvSpPr/>
          <p:nvPr/>
        </p:nvSpPr>
        <p:spPr>
          <a:xfrm>
            <a:off x="6502693" y="2609968"/>
            <a:ext cx="1546776" cy="1764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0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25987" y="1090691"/>
            <a:ext cx="1485328" cy="17610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076087" y="3104435"/>
            <a:ext cx="1915858" cy="146918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0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07898" y="852677"/>
            <a:ext cx="0" cy="547370"/>
          </a:xfrm>
          <a:custGeom>
            <a:avLst/>
            <a:gdLst/>
            <a:ahLst/>
            <a:cxnLst/>
            <a:rect l="l" t="t" r="r" b="b"/>
            <a:pathLst>
              <a:path h="547369">
                <a:moveTo>
                  <a:pt x="0" y="0"/>
                </a:moveTo>
                <a:lnTo>
                  <a:pt x="0" y="547243"/>
                </a:lnTo>
              </a:path>
            </a:pathLst>
          </a:custGeom>
          <a:ln w="502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592961" y="3013963"/>
            <a:ext cx="115252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Aktéri</a:t>
            </a:r>
            <a:r>
              <a:rPr sz="1400" b="1" spc="-9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400" b="1" spc="-1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(</a:t>
            </a:r>
            <a:r>
              <a:rPr sz="1400" b="1" spc="-10" dirty="0" err="1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Kto</a:t>
            </a:r>
            <a:r>
              <a:rPr sz="1400" b="1" spc="-10" dirty="0" smtClean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?)</a:t>
            </a:r>
            <a:endParaRPr sz="1400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17741" y="4489144"/>
            <a:ext cx="2048510" cy="6726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Harmonogram</a:t>
            </a:r>
            <a:r>
              <a:rPr sz="1400" b="1" spc="-9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400" b="1" spc="-1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(Kedy?)  </a:t>
            </a: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Začiatok: </a:t>
            </a:r>
            <a:r>
              <a:rPr lang="sk-SK" sz="1400" dirty="0" err="1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xx.xx.xx</a:t>
            </a:r>
            <a:endParaRPr lang="sk-SK" sz="1400" dirty="0" smtClean="0">
              <a:solidFill>
                <a:srgbClr val="2D75B6"/>
              </a:solidFill>
              <a:latin typeface="Tahoma" charset="0"/>
              <a:ea typeface="Tahoma" charset="0"/>
              <a:cs typeface="Tahoma" charset="0"/>
            </a:endParaRPr>
          </a:p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dirty="0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400" spc="-1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Trvanie: </a:t>
            </a:r>
            <a:r>
              <a:rPr sz="1400" spc="-5" dirty="0" err="1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cca</a:t>
            </a: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sk-SK" sz="1400" dirty="0" err="1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xx</a:t>
            </a:r>
            <a:r>
              <a:rPr lang="sk-SK" sz="1400" dirty="0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rokov</a:t>
            </a:r>
            <a:endParaRPr sz="1400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622918" y="4871720"/>
            <a:ext cx="282321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514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Rozpočet (Za</a:t>
            </a:r>
            <a:r>
              <a:rPr sz="1400" b="1" spc="-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400" b="1" spc="-20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koľko?)</a:t>
            </a:r>
            <a:endParaRPr sz="1400" dirty="0">
              <a:latin typeface="Tahoma" charset="0"/>
              <a:ea typeface="Tahoma" charset="0"/>
              <a:cs typeface="Tahoma" charset="0"/>
            </a:endParaRPr>
          </a:p>
          <a:p>
            <a:pPr marL="273050" marR="263525" indent="149225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Investícia: </a:t>
            </a:r>
            <a:r>
              <a:rPr lang="sk-SK" sz="1400" dirty="0" err="1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xx</a:t>
            </a:r>
            <a:r>
              <a:rPr sz="1400" dirty="0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40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mil. </a:t>
            </a: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EUR  </a:t>
            </a:r>
            <a:r>
              <a:rPr sz="140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Prevádzka: </a:t>
            </a:r>
            <a:r>
              <a:rPr lang="sk-SK" sz="1400" dirty="0" err="1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xx</a:t>
            </a:r>
            <a:r>
              <a:rPr lang="sk-SK" sz="1400" dirty="0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400" dirty="0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% </a:t>
            </a:r>
            <a:r>
              <a:rPr sz="140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z </a:t>
            </a:r>
            <a:r>
              <a:rPr sz="1400" spc="-4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inv.</a:t>
            </a:r>
            <a:r>
              <a:rPr sz="1400" spc="-13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ročne</a:t>
            </a:r>
            <a:endParaRPr sz="1400" dirty="0">
              <a:latin typeface="Tahoma" charset="0"/>
              <a:ea typeface="Tahoma" charset="0"/>
              <a:cs typeface="Tahoma" charset="0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Predpoklad </a:t>
            </a:r>
            <a:r>
              <a:rPr sz="140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bude </a:t>
            </a:r>
            <a:r>
              <a:rPr sz="1400" spc="-1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korigovaný</a:t>
            </a:r>
            <a:r>
              <a:rPr sz="1400" spc="-8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40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VO</a:t>
            </a:r>
            <a:endParaRPr sz="1400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70350" y="3674490"/>
            <a:ext cx="125412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spc="-1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Výstupy</a:t>
            </a:r>
            <a:r>
              <a:rPr sz="1400" b="1" spc="-5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400" b="1" spc="-5" dirty="0">
                <a:solidFill>
                  <a:srgbClr val="1F4E79"/>
                </a:solidFill>
                <a:latin typeface="Tahoma" charset="0"/>
                <a:ea typeface="Tahoma" charset="0"/>
                <a:cs typeface="Tahoma" charset="0"/>
              </a:rPr>
              <a:t>(Čo?)</a:t>
            </a:r>
            <a:endParaRPr sz="1400" dirty="0">
              <a:latin typeface="Tahoma" charset="0"/>
              <a:ea typeface="Tahoma" charset="0"/>
              <a:cs typeface="Tahoma" charset="0"/>
            </a:endParaRP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endParaRPr sz="1400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628644" y="1581911"/>
            <a:ext cx="2203704" cy="220370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40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08" y="6275286"/>
            <a:ext cx="12192000" cy="7620"/>
          </a:xfrm>
          <a:custGeom>
            <a:avLst/>
            <a:gdLst/>
            <a:ahLst/>
            <a:cxnLst/>
            <a:rect l="l" t="t" r="r" b="b"/>
            <a:pathLst>
              <a:path w="12192000" h="7620">
                <a:moveTo>
                  <a:pt x="0" y="0"/>
                </a:moveTo>
                <a:lnTo>
                  <a:pt x="12192000" y="7073"/>
                </a:lnTo>
              </a:path>
            </a:pathLst>
          </a:custGeom>
          <a:ln w="609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pc="-5" dirty="0"/>
              <a:pPr marL="38100">
                <a:lnSpc>
                  <a:spcPts val="1045"/>
                </a:lnSpc>
              </a:pPr>
              <a:t>4</a:t>
            </a:fld>
            <a:endParaRPr spc="-5" dirty="0"/>
          </a:p>
        </p:txBody>
      </p:sp>
      <p:sp>
        <p:nvSpPr>
          <p:cNvPr id="17" name="BlokTextu 16"/>
          <p:cNvSpPr txBox="1"/>
          <p:nvPr/>
        </p:nvSpPr>
        <p:spPr>
          <a:xfrm>
            <a:off x="3350931" y="832305"/>
            <a:ext cx="4962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>
                <a:solidFill>
                  <a:srgbClr val="FF0000"/>
                </a:solidFill>
              </a:rPr>
              <a:t>Poznámka: Obsah si </a:t>
            </a:r>
            <a:r>
              <a:rPr lang="sk-SK" dirty="0" smtClean="0">
                <a:solidFill>
                  <a:srgbClr val="FF0000"/>
                </a:solidFill>
              </a:rPr>
              <a:t>rozdeľte </a:t>
            </a:r>
            <a:r>
              <a:rPr lang="sk-SK" dirty="0" smtClean="0">
                <a:solidFill>
                  <a:srgbClr val="FF0000"/>
                </a:solidFill>
              </a:rPr>
              <a:t>na samostatné slajdy.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18" name="BlokTextu 17"/>
          <p:cNvSpPr txBox="1"/>
          <p:nvPr/>
        </p:nvSpPr>
        <p:spPr>
          <a:xfrm>
            <a:off x="1192102" y="3405055"/>
            <a:ext cx="18964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Vložte </a:t>
            </a:r>
          </a:p>
          <a:p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štruktúrovanú </a:t>
            </a:r>
          </a:p>
          <a:p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Tabuľku</a:t>
            </a:r>
          </a:p>
          <a:p>
            <a:pPr marL="285750" indent="-285750">
              <a:buFontTx/>
              <a:buChar char="-"/>
            </a:pPr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Zloženie RV</a:t>
            </a:r>
          </a:p>
          <a:p>
            <a:pPr marL="285750" indent="-285750">
              <a:buFontTx/>
              <a:buChar char="-"/>
            </a:pPr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Zloženie projektového tímu</a:t>
            </a:r>
          </a:p>
        </p:txBody>
      </p:sp>
      <p:sp>
        <p:nvSpPr>
          <p:cNvPr id="19" name="BlokTextu 18"/>
          <p:cNvSpPr txBox="1"/>
          <p:nvPr/>
        </p:nvSpPr>
        <p:spPr>
          <a:xfrm>
            <a:off x="3847397" y="3970905"/>
            <a:ext cx="18964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Vložte  štruktúrovanú tabuľku</a:t>
            </a:r>
          </a:p>
          <a:p>
            <a:pPr marL="285750" indent="-285750">
              <a:buFontTx/>
              <a:buChar char="-"/>
            </a:pPr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Moduly</a:t>
            </a:r>
          </a:p>
          <a:p>
            <a:pPr marL="285750" indent="-285750">
              <a:buFontTx/>
              <a:buChar char="-"/>
            </a:pPr>
            <a:r>
              <a:rPr lang="sk-SK" sz="1000" dirty="0" err="1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Inkrementy</a:t>
            </a:r>
            <a:endParaRPr lang="sk-SK" sz="1000" dirty="0" smtClean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  <a:p>
            <a:pPr marL="285750" indent="-285750">
              <a:buFontTx/>
              <a:buChar char="-"/>
            </a:pPr>
            <a:r>
              <a:rPr lang="sk-SK" sz="1000" dirty="0" err="1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Prototopy</a:t>
            </a:r>
            <a:endParaRPr lang="sk-SK" sz="1000" dirty="0" smtClean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  <a:p>
            <a:pPr marL="285750" indent="-285750">
              <a:buFontTx/>
              <a:buChar char="-"/>
            </a:pPr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Čiastkové </a:t>
            </a:r>
            <a:r>
              <a:rPr lang="sk-SK" sz="1000" dirty="0" err="1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polnenia</a:t>
            </a:r>
            <a:endParaRPr lang="sk-SK" sz="1000" dirty="0" smtClean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  <a:p>
            <a:pPr marL="285750" indent="-285750">
              <a:buFontTx/>
              <a:buChar char="-"/>
            </a:pPr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Celé dielo</a:t>
            </a:r>
          </a:p>
          <a:p>
            <a:pPr marL="285750" indent="-285750">
              <a:buFontTx/>
              <a:buChar char="-"/>
            </a:pPr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Koncové služby</a:t>
            </a:r>
          </a:p>
          <a:p>
            <a:pPr marL="285750" indent="-285750">
              <a:buFontTx/>
              <a:buChar char="-"/>
            </a:pPr>
            <a:r>
              <a:rPr lang="sk-SK" sz="1000" dirty="0" err="1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Atď</a:t>
            </a:r>
            <a:endParaRPr lang="sk-SK" sz="1000" dirty="0" smtClean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20" name="BlokTextu 19"/>
          <p:cNvSpPr txBox="1"/>
          <p:nvPr/>
        </p:nvSpPr>
        <p:spPr>
          <a:xfrm>
            <a:off x="6512038" y="5161764"/>
            <a:ext cx="21108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Vložte  štruktúrovanú </a:t>
            </a:r>
            <a:r>
              <a:rPr lang="sk-SK" sz="1000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sk-SK" sz="1000" dirty="0" err="1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abuľku</a:t>
            </a:r>
            <a:endParaRPr lang="sk-SK" sz="1000" dirty="0" smtClean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  <a:p>
            <a:pPr marL="285750" indent="-285750">
              <a:buFontTx/>
              <a:buChar char="-"/>
            </a:pPr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Plán projektu</a:t>
            </a:r>
          </a:p>
          <a:p>
            <a:pPr marL="285750" indent="-285750">
              <a:buFontTx/>
              <a:buChar char="-"/>
            </a:pPr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Plán fázy</a:t>
            </a:r>
          </a:p>
          <a:p>
            <a:pPr marL="285750" indent="-285750">
              <a:buFontTx/>
              <a:buChar char="-"/>
            </a:pPr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Plán etapy</a:t>
            </a:r>
          </a:p>
          <a:p>
            <a:pPr marL="285750" indent="-285750">
              <a:buFontTx/>
              <a:buChar char="-"/>
            </a:pPr>
            <a:r>
              <a:rPr lang="sk-SK" sz="1000" dirty="0" err="1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Atd</a:t>
            </a:r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 (iná </a:t>
            </a:r>
            <a:r>
              <a:rPr lang="sk-SK" sz="1000" dirty="0" err="1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granularita</a:t>
            </a:r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 ak je)</a:t>
            </a:r>
          </a:p>
        </p:txBody>
      </p:sp>
      <p:sp>
        <p:nvSpPr>
          <p:cNvPr id="21" name="BlokTextu 20"/>
          <p:cNvSpPr txBox="1"/>
          <p:nvPr/>
        </p:nvSpPr>
        <p:spPr>
          <a:xfrm>
            <a:off x="8817214" y="5711002"/>
            <a:ext cx="24603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Vložte štruktúrovanú tabuľku</a:t>
            </a:r>
          </a:p>
          <a:p>
            <a:pPr marL="171450" indent="-171450">
              <a:buFontTx/>
              <a:buChar char="-"/>
            </a:pPr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Štruktúrovaný OPEX</a:t>
            </a:r>
          </a:p>
          <a:p>
            <a:pPr marL="171450" indent="-171450">
              <a:buFontTx/>
              <a:buChar char="-"/>
            </a:pPr>
            <a:r>
              <a:rPr lang="sk-SK" sz="10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Štruktúrovaný CAPEX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200" y="6244844"/>
            <a:ext cx="12192000" cy="7620"/>
          </a:xfrm>
          <a:custGeom>
            <a:avLst/>
            <a:gdLst/>
            <a:ahLst/>
            <a:cxnLst/>
            <a:rect l="l" t="t" r="r" b="b"/>
            <a:pathLst>
              <a:path w="12192000" h="7620">
                <a:moveTo>
                  <a:pt x="0" y="0"/>
                </a:moveTo>
                <a:lnTo>
                  <a:pt x="12192000" y="7073"/>
                </a:lnTo>
              </a:path>
            </a:pathLst>
          </a:custGeom>
          <a:ln w="609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2752" y="0"/>
            <a:ext cx="50800" cy="446405"/>
          </a:xfrm>
          <a:custGeom>
            <a:avLst/>
            <a:gdLst/>
            <a:ahLst/>
            <a:cxnLst/>
            <a:rect l="l" t="t" r="r" b="b"/>
            <a:pathLst>
              <a:path w="50800" h="446405">
                <a:moveTo>
                  <a:pt x="50292" y="0"/>
                </a:moveTo>
                <a:lnTo>
                  <a:pt x="0" y="0"/>
                </a:lnTo>
                <a:lnTo>
                  <a:pt x="0" y="435864"/>
                </a:lnTo>
                <a:lnTo>
                  <a:pt x="0" y="446024"/>
                </a:lnTo>
                <a:lnTo>
                  <a:pt x="50292" y="446024"/>
                </a:lnTo>
                <a:lnTo>
                  <a:pt x="50292" y="435864"/>
                </a:lnTo>
                <a:lnTo>
                  <a:pt x="50292" y="0"/>
                </a:lnTo>
                <a:close/>
              </a:path>
            </a:pathLst>
          </a:custGeom>
          <a:solidFill>
            <a:srgbClr val="AEAB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7898" y="750569"/>
            <a:ext cx="0" cy="547370"/>
          </a:xfrm>
          <a:custGeom>
            <a:avLst/>
            <a:gdLst/>
            <a:ahLst/>
            <a:cxnLst/>
            <a:rect l="l" t="t" r="r" b="b"/>
            <a:pathLst>
              <a:path h="547369">
                <a:moveTo>
                  <a:pt x="0" y="0"/>
                </a:moveTo>
                <a:lnTo>
                  <a:pt x="0" y="101345"/>
                </a:lnTo>
              </a:path>
              <a:path h="547369">
                <a:moveTo>
                  <a:pt x="0" y="101345"/>
                </a:moveTo>
                <a:lnTo>
                  <a:pt x="0" y="547242"/>
                </a:lnTo>
              </a:path>
            </a:pathLst>
          </a:custGeom>
          <a:ln w="50291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33044" y="435863"/>
            <a:ext cx="11459210" cy="361637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38100" rIns="0" bIns="0" rtlCol="0">
            <a:spAutoFit/>
          </a:bodyPr>
          <a:lstStyle/>
          <a:p>
            <a:pPr marL="43180">
              <a:lnSpc>
                <a:spcPct val="100000"/>
              </a:lnSpc>
              <a:spcBef>
                <a:spcPts val="300"/>
              </a:spcBef>
            </a:pPr>
            <a:r>
              <a:rPr lang="sk-SK" spc="-5" dirty="0" smtClean="0"/>
              <a:t>BC/ CBA – aktualizované odôvodnenie (</a:t>
            </a:r>
            <a:r>
              <a:rPr lang="sk-SK" spc="-5" dirty="0"/>
              <a:t>p</a:t>
            </a:r>
            <a:r>
              <a:rPr spc="-5" dirty="0" smtClean="0"/>
              <a:t>redpokladané </a:t>
            </a:r>
            <a:r>
              <a:rPr lang="sk-SK" spc="-5" dirty="0" smtClean="0"/>
              <a:t>NÁKLADY</a:t>
            </a:r>
            <a:r>
              <a:rPr spc="-5" dirty="0" smtClean="0"/>
              <a:t> </a:t>
            </a:r>
            <a:r>
              <a:rPr dirty="0"/>
              <a:t>a </a:t>
            </a:r>
            <a:r>
              <a:rPr lang="sk-SK" spc="-5" dirty="0" smtClean="0"/>
              <a:t>PRÍNOSY</a:t>
            </a:r>
            <a:r>
              <a:rPr spc="-35" dirty="0" smtClean="0"/>
              <a:t> </a:t>
            </a:r>
            <a:r>
              <a:rPr spc="-10" dirty="0" smtClean="0"/>
              <a:t>projektu</a:t>
            </a:r>
            <a:r>
              <a:rPr lang="sk-SK" spc="-10" dirty="0" smtClean="0"/>
              <a:t>)</a:t>
            </a:r>
            <a:endParaRPr spc="-10" dirty="0"/>
          </a:p>
        </p:txBody>
      </p:sp>
      <p:grpSp>
        <p:nvGrpSpPr>
          <p:cNvPr id="6" name="object 6"/>
          <p:cNvGrpSpPr/>
          <p:nvPr/>
        </p:nvGrpSpPr>
        <p:grpSpPr>
          <a:xfrm>
            <a:off x="900633" y="4085209"/>
            <a:ext cx="4926965" cy="1854835"/>
            <a:chOff x="900633" y="4085209"/>
            <a:chExt cx="4926965" cy="1854835"/>
          </a:xfrm>
        </p:grpSpPr>
        <p:sp>
          <p:nvSpPr>
            <p:cNvPr id="7" name="object 7"/>
            <p:cNvSpPr/>
            <p:nvPr/>
          </p:nvSpPr>
          <p:spPr>
            <a:xfrm>
              <a:off x="926033" y="4097909"/>
              <a:ext cx="4876165" cy="304800"/>
            </a:xfrm>
            <a:custGeom>
              <a:avLst/>
              <a:gdLst/>
              <a:ahLst/>
              <a:cxnLst/>
              <a:rect l="l" t="t" r="r" b="b"/>
              <a:pathLst>
                <a:path w="4876165" h="304800">
                  <a:moveTo>
                    <a:pt x="4875657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875657" y="304800"/>
                  </a:lnTo>
                  <a:lnTo>
                    <a:pt x="487565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 sz="105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926033" y="4402709"/>
              <a:ext cx="4876165" cy="304800"/>
            </a:xfrm>
            <a:custGeom>
              <a:avLst/>
              <a:gdLst/>
              <a:ahLst/>
              <a:cxnLst/>
              <a:rect l="l" t="t" r="r" b="b"/>
              <a:pathLst>
                <a:path w="4876165" h="304800">
                  <a:moveTo>
                    <a:pt x="3475863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3475863" y="304800"/>
                  </a:lnTo>
                  <a:lnTo>
                    <a:pt x="3475863" y="0"/>
                  </a:lnTo>
                  <a:close/>
                </a:path>
                <a:path w="4876165" h="304800">
                  <a:moveTo>
                    <a:pt x="4875708" y="0"/>
                  </a:moveTo>
                  <a:lnTo>
                    <a:pt x="3475913" y="0"/>
                  </a:lnTo>
                  <a:lnTo>
                    <a:pt x="3475913" y="304800"/>
                  </a:lnTo>
                  <a:lnTo>
                    <a:pt x="4875708" y="304800"/>
                  </a:lnTo>
                  <a:lnTo>
                    <a:pt x="4875708" y="0"/>
                  </a:lnTo>
                  <a:close/>
                </a:path>
              </a:pathLst>
            </a:custGeom>
            <a:solidFill>
              <a:srgbClr val="D2DEEE"/>
            </a:solidFill>
          </p:spPr>
          <p:txBody>
            <a:bodyPr wrap="square" lIns="0" tIns="0" rIns="0" bIns="0" rtlCol="0"/>
            <a:lstStyle/>
            <a:p>
              <a:endParaRPr sz="105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4401947" y="4707509"/>
              <a:ext cx="1400175" cy="304800"/>
            </a:xfrm>
            <a:custGeom>
              <a:avLst/>
              <a:gdLst/>
              <a:ahLst/>
              <a:cxnLst/>
              <a:rect l="l" t="t" r="r" b="b"/>
              <a:pathLst>
                <a:path w="1400175" h="304800">
                  <a:moveTo>
                    <a:pt x="1399794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1399794" y="304800"/>
                  </a:lnTo>
                  <a:lnTo>
                    <a:pt x="1399794" y="0"/>
                  </a:lnTo>
                  <a:close/>
                </a:path>
              </a:pathLst>
            </a:custGeom>
            <a:solidFill>
              <a:srgbClr val="EAEEF7"/>
            </a:solidFill>
          </p:spPr>
          <p:txBody>
            <a:bodyPr wrap="square" lIns="0" tIns="0" rIns="0" bIns="0" rtlCol="0"/>
            <a:lstStyle/>
            <a:p>
              <a:endParaRPr sz="105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401947" y="5012309"/>
              <a:ext cx="1400175" cy="304800"/>
            </a:xfrm>
            <a:custGeom>
              <a:avLst/>
              <a:gdLst/>
              <a:ahLst/>
              <a:cxnLst/>
              <a:rect l="l" t="t" r="r" b="b"/>
              <a:pathLst>
                <a:path w="1400175" h="304800">
                  <a:moveTo>
                    <a:pt x="1399794" y="0"/>
                  </a:moveTo>
                  <a:lnTo>
                    <a:pt x="0" y="0"/>
                  </a:lnTo>
                  <a:lnTo>
                    <a:pt x="0" y="304799"/>
                  </a:lnTo>
                  <a:lnTo>
                    <a:pt x="1399794" y="304799"/>
                  </a:lnTo>
                  <a:lnTo>
                    <a:pt x="1399794" y="0"/>
                  </a:lnTo>
                  <a:close/>
                </a:path>
              </a:pathLst>
            </a:custGeom>
            <a:solidFill>
              <a:srgbClr val="D2DEEE"/>
            </a:solidFill>
          </p:spPr>
          <p:txBody>
            <a:bodyPr wrap="square" lIns="0" tIns="0" rIns="0" bIns="0" rtlCol="0"/>
            <a:lstStyle/>
            <a:p>
              <a:pPr algn="r"/>
              <a:endParaRPr sz="1000" dirty="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4401947" y="5317121"/>
              <a:ext cx="1400175" cy="304800"/>
            </a:xfrm>
            <a:custGeom>
              <a:avLst/>
              <a:gdLst/>
              <a:ahLst/>
              <a:cxnLst/>
              <a:rect l="l" t="t" r="r" b="b"/>
              <a:pathLst>
                <a:path w="1400175" h="304800">
                  <a:moveTo>
                    <a:pt x="1399794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1399794" y="304800"/>
                  </a:lnTo>
                  <a:lnTo>
                    <a:pt x="1399794" y="0"/>
                  </a:lnTo>
                  <a:close/>
                </a:path>
              </a:pathLst>
            </a:custGeom>
            <a:solidFill>
              <a:srgbClr val="EAEEF7"/>
            </a:solidFill>
          </p:spPr>
          <p:txBody>
            <a:bodyPr wrap="square" lIns="0" tIns="0" rIns="0" bIns="0" rtlCol="0"/>
            <a:lstStyle/>
            <a:p>
              <a:pPr algn="r"/>
              <a:endParaRPr sz="1000" dirty="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4401947" y="5621921"/>
              <a:ext cx="1400175" cy="304800"/>
            </a:xfrm>
            <a:custGeom>
              <a:avLst/>
              <a:gdLst/>
              <a:ahLst/>
              <a:cxnLst/>
              <a:rect l="l" t="t" r="r" b="b"/>
              <a:pathLst>
                <a:path w="1400175" h="304800">
                  <a:moveTo>
                    <a:pt x="1399794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1399794" y="304800"/>
                  </a:lnTo>
                  <a:lnTo>
                    <a:pt x="1399794" y="0"/>
                  </a:lnTo>
                  <a:close/>
                </a:path>
              </a:pathLst>
            </a:custGeom>
            <a:solidFill>
              <a:srgbClr val="D2DEEE"/>
            </a:solidFill>
          </p:spPr>
          <p:txBody>
            <a:bodyPr wrap="square" lIns="0" tIns="0" rIns="0" bIns="0" rtlCol="0"/>
            <a:lstStyle/>
            <a:p>
              <a:endParaRPr sz="105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4401947" y="4383659"/>
              <a:ext cx="0" cy="1550035"/>
            </a:xfrm>
            <a:custGeom>
              <a:avLst/>
              <a:gdLst/>
              <a:ahLst/>
              <a:cxnLst/>
              <a:rect l="l" t="t" r="r" b="b"/>
              <a:pathLst>
                <a:path h="1550035">
                  <a:moveTo>
                    <a:pt x="0" y="0"/>
                  </a:moveTo>
                  <a:lnTo>
                    <a:pt x="0" y="1549412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05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919683" y="4402709"/>
              <a:ext cx="4888865" cy="0"/>
            </a:xfrm>
            <a:custGeom>
              <a:avLst/>
              <a:gdLst/>
              <a:ahLst/>
              <a:cxnLst/>
              <a:rect l="l" t="t" r="r" b="b"/>
              <a:pathLst>
                <a:path w="4888865">
                  <a:moveTo>
                    <a:pt x="0" y="0"/>
                  </a:moveTo>
                  <a:lnTo>
                    <a:pt x="4888407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05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919683" y="4091559"/>
              <a:ext cx="4888865" cy="1842135"/>
            </a:xfrm>
            <a:custGeom>
              <a:avLst/>
              <a:gdLst/>
              <a:ahLst/>
              <a:cxnLst/>
              <a:rect l="l" t="t" r="r" b="b"/>
              <a:pathLst>
                <a:path w="4888865" h="1842135">
                  <a:moveTo>
                    <a:pt x="6350" y="0"/>
                  </a:moveTo>
                  <a:lnTo>
                    <a:pt x="6350" y="1841512"/>
                  </a:lnTo>
                </a:path>
                <a:path w="4888865" h="1842135">
                  <a:moveTo>
                    <a:pt x="4882057" y="0"/>
                  </a:moveTo>
                  <a:lnTo>
                    <a:pt x="4882057" y="1841512"/>
                  </a:lnTo>
                </a:path>
                <a:path w="4888865" h="1842135">
                  <a:moveTo>
                    <a:pt x="0" y="6350"/>
                  </a:moveTo>
                  <a:lnTo>
                    <a:pt x="4888407" y="635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05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32383" y="4119752"/>
            <a:ext cx="4863465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050" b="1" spc="-1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Výsledky </a:t>
            </a:r>
            <a:r>
              <a:rPr sz="1050" b="1" spc="-5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analýzy </a:t>
            </a:r>
            <a:r>
              <a:rPr sz="1050" b="1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nákladov a</a:t>
            </a:r>
            <a:r>
              <a:rPr sz="1050" b="1" spc="-70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b="1" dirty="0">
                <a:solidFill>
                  <a:srgbClr val="FFFFFF"/>
                </a:solidFill>
                <a:latin typeface="Tahoma" charset="0"/>
                <a:ea typeface="Tahoma" charset="0"/>
                <a:cs typeface="Tahoma" charset="0"/>
              </a:rPr>
              <a:t>prínosov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32383" y="4424552"/>
            <a:ext cx="3463290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100"/>
              </a:spcBef>
            </a:pPr>
            <a:r>
              <a:rPr sz="1050" spc="-5" dirty="0">
                <a:latin typeface="Tahoma" charset="0"/>
                <a:ea typeface="Tahoma" charset="0"/>
                <a:cs typeface="Tahoma" charset="0"/>
              </a:rPr>
              <a:t>Modelované obdobie (t1 </a:t>
            </a:r>
            <a:r>
              <a:rPr sz="1050" dirty="0">
                <a:latin typeface="Tahoma" charset="0"/>
                <a:ea typeface="Tahoma" charset="0"/>
                <a:cs typeface="Tahoma" charset="0"/>
              </a:rPr>
              <a:t>..</a:t>
            </a:r>
            <a:r>
              <a:rPr sz="1050" spc="-15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spc="-5" dirty="0">
                <a:latin typeface="Tahoma" charset="0"/>
                <a:ea typeface="Tahoma" charset="0"/>
                <a:cs typeface="Tahoma" charset="0"/>
              </a:rPr>
              <a:t>t10)</a:t>
            </a:r>
            <a:endParaRPr sz="1050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08296" y="4424552"/>
            <a:ext cx="1387475" cy="174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76910">
              <a:lnSpc>
                <a:spcPct val="100000"/>
              </a:lnSpc>
              <a:spcBef>
                <a:spcPts val="100"/>
              </a:spcBef>
            </a:pPr>
            <a:r>
              <a:rPr lang="sk-SK" sz="1050" dirty="0" err="1" smtClean="0">
                <a:latin typeface="Tahoma" charset="0"/>
                <a:ea typeface="Tahoma" charset="0"/>
                <a:cs typeface="Tahoma" charset="0"/>
              </a:rPr>
              <a:t>xx</a:t>
            </a:r>
            <a:r>
              <a:rPr sz="1050" spc="-30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spc="-20" dirty="0">
                <a:latin typeface="Tahoma" charset="0"/>
                <a:ea typeface="Tahoma" charset="0"/>
                <a:cs typeface="Tahoma" charset="0"/>
              </a:rPr>
              <a:t>rokov</a:t>
            </a:r>
            <a:endParaRPr sz="1050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26033" y="4707509"/>
            <a:ext cx="3475990" cy="196849"/>
          </a:xfrm>
          <a:prstGeom prst="rect">
            <a:avLst/>
          </a:prstGeom>
          <a:solidFill>
            <a:srgbClr val="EAEEF7"/>
          </a:solidFill>
          <a:ln w="12700">
            <a:solidFill>
              <a:srgbClr val="FFFFFF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75"/>
              </a:spcBef>
            </a:pPr>
            <a:r>
              <a:rPr sz="1050" spc="-5" dirty="0">
                <a:latin typeface="Tahoma" charset="0"/>
                <a:ea typeface="Tahoma" charset="0"/>
                <a:cs typeface="Tahoma" charset="0"/>
              </a:rPr>
              <a:t>Čistá súčasná </a:t>
            </a:r>
            <a:r>
              <a:rPr sz="1050" spc="-10" dirty="0">
                <a:latin typeface="Tahoma" charset="0"/>
                <a:ea typeface="Tahoma" charset="0"/>
                <a:cs typeface="Tahoma" charset="0"/>
              </a:rPr>
              <a:t>ekonomická hodnota</a:t>
            </a:r>
            <a:r>
              <a:rPr sz="1050" spc="20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spc="-10" dirty="0">
                <a:latin typeface="Tahoma" charset="0"/>
                <a:ea typeface="Tahoma" charset="0"/>
                <a:cs typeface="Tahoma" charset="0"/>
              </a:rPr>
              <a:t>(ENPV)</a:t>
            </a:r>
            <a:endParaRPr sz="1050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401946" y="4707509"/>
            <a:ext cx="1400175" cy="196849"/>
          </a:xfrm>
          <a:prstGeom prst="rect">
            <a:avLst/>
          </a:prstGeom>
          <a:ln w="12700">
            <a:solidFill>
              <a:srgbClr val="FFFFFF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436245" algn="r">
              <a:lnSpc>
                <a:spcPct val="100000"/>
              </a:lnSpc>
              <a:spcBef>
                <a:spcPts val="275"/>
              </a:spcBef>
            </a:pPr>
            <a:r>
              <a:rPr lang="sk-SK" sz="1050" spc="-5" dirty="0" err="1" smtClean="0">
                <a:latin typeface="Tahoma" charset="0"/>
                <a:ea typeface="Tahoma" charset="0"/>
                <a:cs typeface="Tahoma" charset="0"/>
              </a:rPr>
              <a:t>xxx</a:t>
            </a:r>
            <a:r>
              <a:rPr sz="1050" spc="-5" dirty="0" smtClean="0">
                <a:latin typeface="Tahoma" charset="0"/>
                <a:ea typeface="Tahoma" charset="0"/>
                <a:cs typeface="Tahoma" charset="0"/>
              </a:rPr>
              <a:t>.</a:t>
            </a:r>
            <a:r>
              <a:rPr lang="sk-SK" sz="1050" spc="-40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spc="-5" dirty="0" smtClean="0">
                <a:latin typeface="Tahoma" charset="0"/>
                <a:ea typeface="Tahoma" charset="0"/>
                <a:cs typeface="Tahoma" charset="0"/>
              </a:rPr>
              <a:t>EUR</a:t>
            </a:r>
            <a:endParaRPr sz="1050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26033" y="5012309"/>
            <a:ext cx="3475990" cy="196849"/>
          </a:xfrm>
          <a:prstGeom prst="rect">
            <a:avLst/>
          </a:prstGeom>
          <a:solidFill>
            <a:srgbClr val="D2DEEE"/>
          </a:solidFill>
          <a:ln w="12700">
            <a:solidFill>
              <a:srgbClr val="FFFFFF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75"/>
              </a:spcBef>
            </a:pPr>
            <a:r>
              <a:rPr sz="1050" spc="-10" dirty="0">
                <a:latin typeface="Tahoma" charset="0"/>
                <a:ea typeface="Tahoma" charset="0"/>
                <a:cs typeface="Tahoma" charset="0"/>
              </a:rPr>
              <a:t>Ekonomická </a:t>
            </a:r>
            <a:r>
              <a:rPr sz="1050" spc="-5" dirty="0">
                <a:latin typeface="Tahoma" charset="0"/>
                <a:ea typeface="Tahoma" charset="0"/>
                <a:cs typeface="Tahoma" charset="0"/>
              </a:rPr>
              <a:t>vnútorná výnosová miera</a:t>
            </a:r>
            <a:r>
              <a:rPr sz="1050" spc="-40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spc="-5" dirty="0">
                <a:latin typeface="Tahoma" charset="0"/>
                <a:ea typeface="Tahoma" charset="0"/>
                <a:cs typeface="Tahoma" charset="0"/>
              </a:rPr>
              <a:t>(EIRR)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401946" y="5012309"/>
            <a:ext cx="1400175" cy="196849"/>
          </a:xfrm>
          <a:prstGeom prst="rect">
            <a:avLst/>
          </a:prstGeom>
          <a:ln w="12700">
            <a:solidFill>
              <a:srgbClr val="FFFFFF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R="84455" algn="r">
              <a:lnSpc>
                <a:spcPct val="100000"/>
              </a:lnSpc>
              <a:spcBef>
                <a:spcPts val="275"/>
              </a:spcBef>
            </a:pPr>
            <a:r>
              <a:rPr lang="sk-SK" sz="1050" spc="-5" dirty="0" err="1" smtClean="0">
                <a:latin typeface="Tahoma" charset="0"/>
                <a:ea typeface="Tahoma" charset="0"/>
                <a:cs typeface="Tahoma" charset="0"/>
              </a:rPr>
              <a:t>Xxx</a:t>
            </a:r>
            <a:r>
              <a:rPr lang="sk-SK" sz="1050" spc="-5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spc="-5" dirty="0" smtClean="0">
                <a:latin typeface="Tahoma" charset="0"/>
                <a:ea typeface="Tahoma" charset="0"/>
                <a:cs typeface="Tahoma" charset="0"/>
              </a:rPr>
              <a:t>%</a:t>
            </a:r>
            <a:endParaRPr sz="1050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26033" y="5317109"/>
            <a:ext cx="3475990" cy="196849"/>
          </a:xfrm>
          <a:prstGeom prst="rect">
            <a:avLst/>
          </a:prstGeom>
          <a:solidFill>
            <a:srgbClr val="EAEEF7"/>
          </a:solidFill>
          <a:ln w="12700">
            <a:solidFill>
              <a:srgbClr val="FFFFFF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75"/>
              </a:spcBef>
            </a:pPr>
            <a:r>
              <a:rPr sz="1050" spc="-10" dirty="0">
                <a:latin typeface="Tahoma" charset="0"/>
                <a:ea typeface="Tahoma" charset="0"/>
                <a:cs typeface="Tahoma" charset="0"/>
              </a:rPr>
              <a:t>Rok návratu investície</a:t>
            </a:r>
            <a:r>
              <a:rPr sz="1050" spc="5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spc="-5" dirty="0">
                <a:latin typeface="Tahoma" charset="0"/>
                <a:ea typeface="Tahoma" charset="0"/>
                <a:cs typeface="Tahoma" charset="0"/>
              </a:rPr>
              <a:t>(PBP)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401946" y="5317109"/>
            <a:ext cx="1400175" cy="196849"/>
          </a:xfrm>
          <a:prstGeom prst="rect">
            <a:avLst/>
          </a:prstGeom>
          <a:ln w="12700">
            <a:solidFill>
              <a:srgbClr val="FFFFFF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R="84455" algn="r">
              <a:lnSpc>
                <a:spcPct val="100000"/>
              </a:lnSpc>
              <a:spcBef>
                <a:spcPts val="275"/>
              </a:spcBef>
            </a:pPr>
            <a:r>
              <a:rPr lang="sk-SK" sz="1050" spc="-5" dirty="0" err="1" smtClean="0">
                <a:latin typeface="Tahoma" charset="0"/>
                <a:ea typeface="Tahoma" charset="0"/>
                <a:cs typeface="Tahoma" charset="0"/>
              </a:rPr>
              <a:t>xxx</a:t>
            </a:r>
            <a:endParaRPr sz="1050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26033" y="5621921"/>
            <a:ext cx="3475990" cy="196849"/>
          </a:xfrm>
          <a:prstGeom prst="rect">
            <a:avLst/>
          </a:prstGeom>
          <a:solidFill>
            <a:srgbClr val="D2DEEE"/>
          </a:solidFill>
          <a:ln w="12700">
            <a:solidFill>
              <a:srgbClr val="FFFFFF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75"/>
              </a:spcBef>
            </a:pPr>
            <a:r>
              <a:rPr sz="1050" spc="-10" dirty="0">
                <a:latin typeface="Tahoma" charset="0"/>
                <a:ea typeface="Tahoma" charset="0"/>
                <a:cs typeface="Tahoma" charset="0"/>
              </a:rPr>
              <a:t>Pomer </a:t>
            </a:r>
            <a:r>
              <a:rPr sz="1050" spc="-5" dirty="0">
                <a:latin typeface="Tahoma" charset="0"/>
                <a:ea typeface="Tahoma" charset="0"/>
                <a:cs typeface="Tahoma" charset="0"/>
              </a:rPr>
              <a:t>nákladov </a:t>
            </a:r>
            <a:r>
              <a:rPr sz="1050" dirty="0">
                <a:latin typeface="Tahoma" charset="0"/>
                <a:ea typeface="Tahoma" charset="0"/>
                <a:cs typeface="Tahoma" charset="0"/>
              </a:rPr>
              <a:t>a </a:t>
            </a:r>
            <a:r>
              <a:rPr sz="1050" spc="-5" dirty="0">
                <a:latin typeface="Tahoma" charset="0"/>
                <a:ea typeface="Tahoma" charset="0"/>
                <a:cs typeface="Tahoma" charset="0"/>
              </a:rPr>
              <a:t>prínosov</a:t>
            </a:r>
            <a:r>
              <a:rPr sz="1050" spc="-10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spc="-5" dirty="0">
                <a:latin typeface="Tahoma" charset="0"/>
                <a:ea typeface="Tahoma" charset="0"/>
                <a:cs typeface="Tahoma" charset="0"/>
              </a:rPr>
              <a:t>(BCR)</a:t>
            </a:r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401946" y="5621921"/>
            <a:ext cx="1400175" cy="196849"/>
          </a:xfrm>
          <a:prstGeom prst="rect">
            <a:avLst/>
          </a:prstGeom>
          <a:ln w="12700">
            <a:solidFill>
              <a:srgbClr val="FFFFFF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R="83820" algn="r">
              <a:lnSpc>
                <a:spcPct val="100000"/>
              </a:lnSpc>
              <a:spcBef>
                <a:spcPts val="275"/>
              </a:spcBef>
            </a:pPr>
            <a:r>
              <a:rPr lang="sk-SK" sz="1050" spc="-5" dirty="0" err="1" smtClean="0">
                <a:latin typeface="Tahoma" charset="0"/>
                <a:ea typeface="Tahoma" charset="0"/>
                <a:cs typeface="Tahoma" charset="0"/>
              </a:rPr>
              <a:t>xxx</a:t>
            </a:r>
            <a:endParaRPr sz="1050" dirty="0">
              <a:latin typeface="Tahoma" charset="0"/>
              <a:ea typeface="Tahoma" charset="0"/>
              <a:cs typeface="Tahoma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5669407" y="3898391"/>
            <a:ext cx="5931535" cy="1929764"/>
            <a:chOff x="5669407" y="3898391"/>
            <a:chExt cx="5931535" cy="1929764"/>
          </a:xfrm>
        </p:grpSpPr>
        <p:sp>
          <p:nvSpPr>
            <p:cNvPr id="28" name="object 28"/>
            <p:cNvSpPr/>
            <p:nvPr/>
          </p:nvSpPr>
          <p:spPr>
            <a:xfrm>
              <a:off x="6035040" y="3898391"/>
              <a:ext cx="818388" cy="81381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05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29" name="object 29"/>
            <p:cNvSpPr/>
            <p:nvPr/>
          </p:nvSpPr>
          <p:spPr>
            <a:xfrm>
              <a:off x="5675757" y="4643627"/>
              <a:ext cx="5918835" cy="1178560"/>
            </a:xfrm>
            <a:custGeom>
              <a:avLst/>
              <a:gdLst/>
              <a:ahLst/>
              <a:cxnLst/>
              <a:rect l="l" t="t" r="r" b="b"/>
              <a:pathLst>
                <a:path w="5918834" h="1178560">
                  <a:moveTo>
                    <a:pt x="5918835" y="490855"/>
                  </a:moveTo>
                  <a:lnTo>
                    <a:pt x="1526666" y="490855"/>
                  </a:lnTo>
                  <a:lnTo>
                    <a:pt x="1526666" y="981710"/>
                  </a:lnTo>
                  <a:lnTo>
                    <a:pt x="1531851" y="1026728"/>
                  </a:lnTo>
                  <a:lnTo>
                    <a:pt x="1546619" y="1068054"/>
                  </a:lnTo>
                  <a:lnTo>
                    <a:pt x="1569794" y="1104510"/>
                  </a:lnTo>
                  <a:lnTo>
                    <a:pt x="1600198" y="1134916"/>
                  </a:lnTo>
                  <a:lnTo>
                    <a:pt x="1636653" y="1158094"/>
                  </a:lnTo>
                  <a:lnTo>
                    <a:pt x="1677982" y="1172866"/>
                  </a:lnTo>
                  <a:lnTo>
                    <a:pt x="1723009" y="1178052"/>
                  </a:lnTo>
                  <a:lnTo>
                    <a:pt x="5722493" y="1178052"/>
                  </a:lnTo>
                  <a:lnTo>
                    <a:pt x="5767519" y="1172866"/>
                  </a:lnTo>
                  <a:lnTo>
                    <a:pt x="5808848" y="1158094"/>
                  </a:lnTo>
                  <a:lnTo>
                    <a:pt x="5845303" y="1134916"/>
                  </a:lnTo>
                  <a:lnTo>
                    <a:pt x="5875707" y="1104510"/>
                  </a:lnTo>
                  <a:lnTo>
                    <a:pt x="5898882" y="1068054"/>
                  </a:lnTo>
                  <a:lnTo>
                    <a:pt x="5913650" y="1026728"/>
                  </a:lnTo>
                  <a:lnTo>
                    <a:pt x="5918835" y="981710"/>
                  </a:lnTo>
                  <a:lnTo>
                    <a:pt x="5918835" y="490855"/>
                  </a:lnTo>
                  <a:close/>
                </a:path>
                <a:path w="5918834" h="1178560">
                  <a:moveTo>
                    <a:pt x="5722493" y="0"/>
                  </a:moveTo>
                  <a:lnTo>
                    <a:pt x="1723009" y="0"/>
                  </a:lnTo>
                  <a:lnTo>
                    <a:pt x="1677982" y="5184"/>
                  </a:lnTo>
                  <a:lnTo>
                    <a:pt x="1636653" y="19952"/>
                  </a:lnTo>
                  <a:lnTo>
                    <a:pt x="1600198" y="43127"/>
                  </a:lnTo>
                  <a:lnTo>
                    <a:pt x="1569794" y="73531"/>
                  </a:lnTo>
                  <a:lnTo>
                    <a:pt x="1546619" y="109986"/>
                  </a:lnTo>
                  <a:lnTo>
                    <a:pt x="1531851" y="151315"/>
                  </a:lnTo>
                  <a:lnTo>
                    <a:pt x="1526666" y="196342"/>
                  </a:lnTo>
                  <a:lnTo>
                    <a:pt x="0" y="508508"/>
                  </a:lnTo>
                  <a:lnTo>
                    <a:pt x="1526666" y="490855"/>
                  </a:lnTo>
                  <a:lnTo>
                    <a:pt x="5918835" y="490855"/>
                  </a:lnTo>
                  <a:lnTo>
                    <a:pt x="5918835" y="196342"/>
                  </a:lnTo>
                  <a:lnTo>
                    <a:pt x="5913650" y="151315"/>
                  </a:lnTo>
                  <a:lnTo>
                    <a:pt x="5898882" y="109986"/>
                  </a:lnTo>
                  <a:lnTo>
                    <a:pt x="5875707" y="73531"/>
                  </a:lnTo>
                  <a:lnTo>
                    <a:pt x="5845303" y="43127"/>
                  </a:lnTo>
                  <a:lnTo>
                    <a:pt x="5808848" y="19952"/>
                  </a:lnTo>
                  <a:lnTo>
                    <a:pt x="5767519" y="5184"/>
                  </a:lnTo>
                  <a:lnTo>
                    <a:pt x="5722493" y="0"/>
                  </a:lnTo>
                  <a:close/>
                </a:path>
              </a:pathLst>
            </a:custGeom>
            <a:solidFill>
              <a:srgbClr val="FFFF00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 sz="1100" dirty="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30" name="object 30"/>
            <p:cNvSpPr/>
            <p:nvPr/>
          </p:nvSpPr>
          <p:spPr>
            <a:xfrm>
              <a:off x="5675757" y="4643627"/>
              <a:ext cx="5918835" cy="1178560"/>
            </a:xfrm>
            <a:custGeom>
              <a:avLst/>
              <a:gdLst/>
              <a:ahLst/>
              <a:cxnLst/>
              <a:rect l="l" t="t" r="r" b="b"/>
              <a:pathLst>
                <a:path w="5918834" h="1178560">
                  <a:moveTo>
                    <a:pt x="1526666" y="196342"/>
                  </a:moveTo>
                  <a:lnTo>
                    <a:pt x="1531851" y="151315"/>
                  </a:lnTo>
                  <a:lnTo>
                    <a:pt x="1546619" y="109986"/>
                  </a:lnTo>
                  <a:lnTo>
                    <a:pt x="1569794" y="73531"/>
                  </a:lnTo>
                  <a:lnTo>
                    <a:pt x="1600198" y="43127"/>
                  </a:lnTo>
                  <a:lnTo>
                    <a:pt x="1636653" y="19952"/>
                  </a:lnTo>
                  <a:lnTo>
                    <a:pt x="1677982" y="5184"/>
                  </a:lnTo>
                  <a:lnTo>
                    <a:pt x="1723009" y="0"/>
                  </a:lnTo>
                  <a:lnTo>
                    <a:pt x="2258694" y="0"/>
                  </a:lnTo>
                  <a:lnTo>
                    <a:pt x="3356737" y="0"/>
                  </a:lnTo>
                  <a:lnTo>
                    <a:pt x="5722493" y="0"/>
                  </a:lnTo>
                  <a:lnTo>
                    <a:pt x="5767519" y="5184"/>
                  </a:lnTo>
                  <a:lnTo>
                    <a:pt x="5808848" y="19952"/>
                  </a:lnTo>
                  <a:lnTo>
                    <a:pt x="5845303" y="43127"/>
                  </a:lnTo>
                  <a:lnTo>
                    <a:pt x="5875707" y="73531"/>
                  </a:lnTo>
                  <a:lnTo>
                    <a:pt x="5898882" y="109986"/>
                  </a:lnTo>
                  <a:lnTo>
                    <a:pt x="5913650" y="151315"/>
                  </a:lnTo>
                  <a:lnTo>
                    <a:pt x="5918835" y="196342"/>
                  </a:lnTo>
                  <a:lnTo>
                    <a:pt x="5918835" y="490855"/>
                  </a:lnTo>
                  <a:lnTo>
                    <a:pt x="5918835" y="981710"/>
                  </a:lnTo>
                  <a:lnTo>
                    <a:pt x="5913650" y="1026728"/>
                  </a:lnTo>
                  <a:lnTo>
                    <a:pt x="5898882" y="1068054"/>
                  </a:lnTo>
                  <a:lnTo>
                    <a:pt x="5875707" y="1104510"/>
                  </a:lnTo>
                  <a:lnTo>
                    <a:pt x="5845303" y="1134916"/>
                  </a:lnTo>
                  <a:lnTo>
                    <a:pt x="5808848" y="1158094"/>
                  </a:lnTo>
                  <a:lnTo>
                    <a:pt x="5767519" y="1172866"/>
                  </a:lnTo>
                  <a:lnTo>
                    <a:pt x="5722493" y="1178052"/>
                  </a:lnTo>
                  <a:lnTo>
                    <a:pt x="3356737" y="1178052"/>
                  </a:lnTo>
                  <a:lnTo>
                    <a:pt x="2258694" y="1178052"/>
                  </a:lnTo>
                  <a:lnTo>
                    <a:pt x="1723009" y="1178052"/>
                  </a:lnTo>
                  <a:lnTo>
                    <a:pt x="1677982" y="1172866"/>
                  </a:lnTo>
                  <a:lnTo>
                    <a:pt x="1636653" y="1158094"/>
                  </a:lnTo>
                  <a:lnTo>
                    <a:pt x="1600198" y="1134916"/>
                  </a:lnTo>
                  <a:lnTo>
                    <a:pt x="1569794" y="1104510"/>
                  </a:lnTo>
                  <a:lnTo>
                    <a:pt x="1546619" y="1068054"/>
                  </a:lnTo>
                  <a:lnTo>
                    <a:pt x="1531851" y="1026728"/>
                  </a:lnTo>
                  <a:lnTo>
                    <a:pt x="1526666" y="981710"/>
                  </a:lnTo>
                  <a:lnTo>
                    <a:pt x="1526666" y="490855"/>
                  </a:lnTo>
                  <a:lnTo>
                    <a:pt x="0" y="508508"/>
                  </a:lnTo>
                  <a:lnTo>
                    <a:pt x="1526666" y="196342"/>
                  </a:lnTo>
                  <a:close/>
                </a:path>
              </a:pathLst>
            </a:custGeom>
            <a:ln w="12192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 sz="105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7339076" y="4721478"/>
            <a:ext cx="4101465" cy="49693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sk-SK" sz="1050" spc="-15" dirty="0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Zhrnúť, či sa </a:t>
            </a:r>
            <a:r>
              <a:rPr lang="sk-SK" sz="1050" spc="-1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p</a:t>
            </a:r>
            <a:r>
              <a:rPr sz="1050" spc="-15" dirty="0" err="1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rojekt</a:t>
            </a:r>
            <a:r>
              <a:rPr sz="1050" spc="-15" dirty="0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sk-SK" sz="105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sk-SK" sz="1050" spc="-5" dirty="0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,,</a:t>
            </a:r>
            <a:r>
              <a:rPr sz="1050" spc="-5" dirty="0" err="1" smtClean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oplatí</a:t>
            </a:r>
            <a:r>
              <a:rPr sz="105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“</a:t>
            </a:r>
            <a:r>
              <a:rPr sz="1050" spc="2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sz="1050" spc="-1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realizovať</a:t>
            </a:r>
            <a:endParaRPr sz="1050" dirty="0">
              <a:latin typeface="Tahoma" charset="0"/>
              <a:ea typeface="Tahoma" charset="0"/>
              <a:cs typeface="Tahoma" charset="0"/>
            </a:endParaRPr>
          </a:p>
          <a:p>
            <a:pPr marL="299085" marR="5080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050" spc="-1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Záver </a:t>
            </a:r>
            <a:r>
              <a:rPr sz="105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platí aj pri </a:t>
            </a:r>
            <a:r>
              <a:rPr sz="105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započítaní prípadných </a:t>
            </a:r>
            <a:r>
              <a:rPr sz="105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vyšších  </a:t>
            </a:r>
            <a:r>
              <a:rPr sz="105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nákladov </a:t>
            </a:r>
            <a:r>
              <a:rPr sz="105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na </a:t>
            </a:r>
            <a:r>
              <a:rPr sz="1050" spc="-10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podporu </a:t>
            </a:r>
            <a:r>
              <a:rPr sz="1050" spc="-1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prevádzky </a:t>
            </a:r>
            <a:r>
              <a:rPr sz="105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a riadenie  </a:t>
            </a:r>
            <a:r>
              <a:rPr sz="1050" spc="-5" dirty="0" err="1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zmien</a:t>
            </a:r>
            <a:r>
              <a:rPr sz="1050" spc="-5" dirty="0">
                <a:solidFill>
                  <a:srgbClr val="2D75B6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endParaRPr sz="1050" dirty="0">
              <a:latin typeface="Tahoma" charset="0"/>
              <a:ea typeface="Tahoma" charset="0"/>
              <a:cs typeface="Tahoma" charset="0"/>
            </a:endParaRPr>
          </a:p>
        </p:txBody>
      </p:sp>
      <p:graphicFrame>
        <p:nvGraphicFramePr>
          <p:cNvPr id="32" name="object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13126"/>
              </p:ext>
            </p:extLst>
          </p:nvPr>
        </p:nvGraphicFramePr>
        <p:xfrm>
          <a:off x="7238999" y="1776857"/>
          <a:ext cx="4349495" cy="16521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74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4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5357"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b="1" spc="-10" dirty="0">
                          <a:solidFill>
                            <a:srgbClr val="FFFFFF"/>
                          </a:solidFill>
                          <a:latin typeface="Tahoma" charset="0"/>
                          <a:ea typeface="Tahoma" charset="0"/>
                          <a:cs typeface="Tahoma" charset="0"/>
                        </a:rPr>
                        <a:t>Kvalitatívne</a:t>
                      </a:r>
                      <a:r>
                        <a:rPr sz="1100" b="1" spc="-45" dirty="0">
                          <a:solidFill>
                            <a:srgbClr val="FFFFFF"/>
                          </a:solidFill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 charset="0"/>
                          <a:ea typeface="Tahoma" charset="0"/>
                          <a:cs typeface="Tahoma" charset="0"/>
                        </a:rPr>
                        <a:t>prínosy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35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spc="-5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xxxx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R="8191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Xxx</a:t>
                      </a:r>
                      <a:r>
                        <a:rPr lang="sk-SK" sz="1100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5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EUR </a:t>
                      </a:r>
                      <a:r>
                        <a:rPr sz="1100" dirty="0">
                          <a:latin typeface="Tahoma" charset="0"/>
                          <a:ea typeface="Tahoma" charset="0"/>
                          <a:cs typeface="Tahoma" charset="0"/>
                        </a:rPr>
                        <a:t>/</a:t>
                      </a:r>
                      <a:r>
                        <a:rPr sz="1100" spc="-95" dirty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10" dirty="0">
                          <a:latin typeface="Tahoma" charset="0"/>
                          <a:ea typeface="Tahoma" charset="0"/>
                          <a:cs typeface="Tahoma" charset="0"/>
                        </a:rPr>
                        <a:t>rok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35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spc="-10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xxxx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marR="8128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spc="-5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</a:t>
                      </a:r>
                      <a:r>
                        <a:rPr lang="sk-SK" sz="1100" spc="-5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5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EUR </a:t>
                      </a:r>
                      <a:r>
                        <a:rPr sz="1100" dirty="0">
                          <a:latin typeface="Tahoma" charset="0"/>
                          <a:ea typeface="Tahoma" charset="0"/>
                          <a:cs typeface="Tahoma" charset="0"/>
                        </a:rPr>
                        <a:t>/</a:t>
                      </a:r>
                      <a:r>
                        <a:rPr sz="1100" spc="-70" dirty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10" dirty="0">
                          <a:latin typeface="Tahoma" charset="0"/>
                          <a:ea typeface="Tahoma" charset="0"/>
                          <a:cs typeface="Tahoma" charset="0"/>
                        </a:rPr>
                        <a:t>rok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35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spc="-10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xxx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R="8191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spc="-5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</a:t>
                      </a:r>
                      <a:r>
                        <a:rPr sz="1100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.</a:t>
                      </a:r>
                      <a:r>
                        <a:rPr lang="sk-SK" sz="1100" baseline="0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5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EUR </a:t>
                      </a:r>
                      <a:r>
                        <a:rPr sz="1100" dirty="0">
                          <a:latin typeface="Tahoma" charset="0"/>
                          <a:ea typeface="Tahoma" charset="0"/>
                          <a:cs typeface="Tahoma" charset="0"/>
                        </a:rPr>
                        <a:t>/</a:t>
                      </a:r>
                      <a:r>
                        <a:rPr sz="1100" spc="-90" dirty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10" dirty="0">
                          <a:latin typeface="Tahoma" charset="0"/>
                          <a:ea typeface="Tahoma" charset="0"/>
                          <a:cs typeface="Tahoma" charset="0"/>
                        </a:rPr>
                        <a:t>rok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535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spc="-10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xxxx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marR="8191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spc="-5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xxxx</a:t>
                      </a:r>
                      <a:r>
                        <a:rPr sz="1100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5" dirty="0">
                          <a:latin typeface="Tahoma" charset="0"/>
                          <a:ea typeface="Tahoma" charset="0"/>
                          <a:cs typeface="Tahoma" charset="0"/>
                        </a:rPr>
                        <a:t>EUR </a:t>
                      </a:r>
                      <a:r>
                        <a:rPr sz="1100" dirty="0">
                          <a:latin typeface="Tahoma" charset="0"/>
                          <a:ea typeface="Tahoma" charset="0"/>
                          <a:cs typeface="Tahoma" charset="0"/>
                        </a:rPr>
                        <a:t>/</a:t>
                      </a:r>
                      <a:r>
                        <a:rPr sz="1100" spc="-80" dirty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10" dirty="0">
                          <a:latin typeface="Tahoma" charset="0"/>
                          <a:ea typeface="Tahoma" charset="0"/>
                          <a:cs typeface="Tahoma" charset="0"/>
                        </a:rPr>
                        <a:t>rok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35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spc="-10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xxxx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91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spc="-5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xxxx</a:t>
                      </a:r>
                      <a:r>
                        <a:rPr sz="1100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.</a:t>
                      </a:r>
                      <a:r>
                        <a:rPr sz="1100" spc="-5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EUR </a:t>
                      </a:r>
                      <a:r>
                        <a:rPr sz="1100" dirty="0">
                          <a:latin typeface="Tahoma" charset="0"/>
                          <a:ea typeface="Tahoma" charset="0"/>
                          <a:cs typeface="Tahoma" charset="0"/>
                        </a:rPr>
                        <a:t>/</a:t>
                      </a:r>
                      <a:r>
                        <a:rPr sz="1100" spc="-90" dirty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10" dirty="0">
                          <a:latin typeface="Tahoma" charset="0"/>
                          <a:ea typeface="Tahoma" charset="0"/>
                          <a:cs typeface="Tahoma" charset="0"/>
                        </a:rPr>
                        <a:t>rok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3" name="object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00944"/>
              </p:ext>
            </p:extLst>
          </p:nvPr>
        </p:nvGraphicFramePr>
        <p:xfrm>
          <a:off x="919683" y="1159255"/>
          <a:ext cx="4876165" cy="18895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4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2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4745">
                <a:tc gridSpan="2">
                  <a:txBody>
                    <a:bodyPr/>
                    <a:lstStyle/>
                    <a:p>
                      <a:pPr marL="120523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Tahoma" charset="0"/>
                          <a:ea typeface="Tahoma" charset="0"/>
                          <a:cs typeface="Tahoma" charset="0"/>
                        </a:rPr>
                        <a:t>Investičné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 charset="0"/>
                          <a:ea typeface="Tahoma" charset="0"/>
                          <a:cs typeface="Tahoma" charset="0"/>
                        </a:rPr>
                        <a:t>a 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Tahoma" charset="0"/>
                          <a:ea typeface="Tahoma" charset="0"/>
                          <a:cs typeface="Tahoma" charset="0"/>
                        </a:rPr>
                        <a:t>prevádzkové</a:t>
                      </a:r>
                      <a:r>
                        <a:rPr sz="1100" b="1" spc="-70" dirty="0">
                          <a:solidFill>
                            <a:srgbClr val="FFFFFF"/>
                          </a:solidFill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Tahoma" charset="0"/>
                          <a:ea typeface="Tahoma" charset="0"/>
                          <a:cs typeface="Tahoma" charset="0"/>
                        </a:rPr>
                        <a:t>náklady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xxxxx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spc="-5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</a:t>
                      </a:r>
                      <a:r>
                        <a:rPr sz="1100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.</a:t>
                      </a:r>
                      <a:r>
                        <a:rPr sz="1100" spc="-90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5" dirty="0">
                          <a:latin typeface="Tahoma" charset="0"/>
                          <a:ea typeface="Tahoma" charset="0"/>
                          <a:cs typeface="Tahoma" charset="0"/>
                        </a:rPr>
                        <a:t>EUR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xxxxx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EBE8"/>
                    </a:solidFill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spc="-5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</a:t>
                      </a:r>
                      <a:r>
                        <a:rPr lang="sk-SK" sz="1100" spc="-5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5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EUR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xxxxx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spc="-5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</a:t>
                      </a:r>
                      <a:r>
                        <a:rPr lang="sk-SK" sz="1100" spc="-5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5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.</a:t>
                      </a:r>
                      <a:r>
                        <a:rPr sz="1100" spc="-75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5" dirty="0">
                          <a:latin typeface="Tahoma" charset="0"/>
                          <a:ea typeface="Tahoma" charset="0"/>
                          <a:cs typeface="Tahoma" charset="0"/>
                        </a:rPr>
                        <a:t>EUR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spc="-5" dirty="0">
                          <a:latin typeface="Tahoma" charset="0"/>
                          <a:ea typeface="Tahoma" charset="0"/>
                          <a:cs typeface="Tahoma" charset="0"/>
                        </a:rPr>
                        <a:t>PM, publicita </a:t>
                      </a:r>
                      <a:r>
                        <a:rPr sz="1100" dirty="0">
                          <a:latin typeface="Tahoma" charset="0"/>
                          <a:ea typeface="Tahoma" charset="0"/>
                          <a:cs typeface="Tahoma" charset="0"/>
                        </a:rPr>
                        <a:t>a </a:t>
                      </a:r>
                      <a:r>
                        <a:rPr sz="1100" spc="-10" dirty="0">
                          <a:latin typeface="Tahoma" charset="0"/>
                          <a:ea typeface="Tahoma" charset="0"/>
                          <a:cs typeface="Tahoma" charset="0"/>
                        </a:rPr>
                        <a:t>informovanosť </a:t>
                      </a:r>
                      <a:r>
                        <a:rPr sz="1100" dirty="0">
                          <a:latin typeface="Tahoma" charset="0"/>
                          <a:ea typeface="Tahoma" charset="0"/>
                          <a:cs typeface="Tahoma" charset="0"/>
                        </a:rPr>
                        <a:t>– </a:t>
                      </a:r>
                      <a:r>
                        <a:rPr sz="1100" spc="-5" dirty="0" err="1">
                          <a:latin typeface="Tahoma" charset="0"/>
                          <a:ea typeface="Tahoma" charset="0"/>
                          <a:cs typeface="Tahoma" charset="0"/>
                        </a:rPr>
                        <a:t>počas</a:t>
                      </a:r>
                      <a:r>
                        <a:rPr sz="1100" dirty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5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prj</a:t>
                      </a:r>
                      <a:r>
                        <a:rPr lang="sk-SK" sz="1100" spc="-5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ojektu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EBE8"/>
                    </a:solidFill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sk-SK" sz="1100" spc="-5" dirty="0" err="1" smtClean="0">
                          <a:latin typeface="Tahoma" charset="0"/>
                          <a:ea typeface="Tahoma" charset="0"/>
                          <a:cs typeface="Tahoma" charset="0"/>
                        </a:rPr>
                        <a:t>xx</a:t>
                      </a:r>
                      <a:r>
                        <a:rPr lang="sk-SK" sz="1100" spc="-5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.</a:t>
                      </a:r>
                      <a:r>
                        <a:rPr sz="1100" spc="-90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5" dirty="0">
                          <a:latin typeface="Tahoma" charset="0"/>
                          <a:ea typeface="Tahoma" charset="0"/>
                          <a:cs typeface="Tahoma" charset="0"/>
                        </a:rPr>
                        <a:t>EUR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56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spc="-15" dirty="0">
                          <a:latin typeface="Tahoma" charset="0"/>
                          <a:ea typeface="Tahoma" charset="0"/>
                          <a:cs typeface="Tahoma" charset="0"/>
                        </a:rPr>
                        <a:t>Prevádzkové</a:t>
                      </a:r>
                      <a:r>
                        <a:rPr sz="1100" spc="10" dirty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5" dirty="0">
                          <a:latin typeface="Tahoma" charset="0"/>
                          <a:ea typeface="Tahoma" charset="0"/>
                          <a:cs typeface="Tahoma" charset="0"/>
                        </a:rPr>
                        <a:t>náklady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sk-SK" sz="1100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x </a:t>
                      </a:r>
                      <a:r>
                        <a:rPr sz="1100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% </a:t>
                      </a:r>
                      <a:r>
                        <a:rPr sz="1100" dirty="0">
                          <a:latin typeface="Tahoma" charset="0"/>
                          <a:ea typeface="Tahoma" charset="0"/>
                          <a:cs typeface="Tahoma" charset="0"/>
                        </a:rPr>
                        <a:t>z </a:t>
                      </a:r>
                      <a:r>
                        <a:rPr sz="1100" spc="-10" dirty="0">
                          <a:latin typeface="Tahoma" charset="0"/>
                          <a:ea typeface="Tahoma" charset="0"/>
                          <a:cs typeface="Tahoma" charset="0"/>
                        </a:rPr>
                        <a:t>invest. </a:t>
                      </a:r>
                      <a:r>
                        <a:rPr sz="1100" dirty="0">
                          <a:latin typeface="Tahoma" charset="0"/>
                          <a:ea typeface="Tahoma" charset="0"/>
                          <a:cs typeface="Tahoma" charset="0"/>
                        </a:rPr>
                        <a:t>/</a:t>
                      </a:r>
                      <a:r>
                        <a:rPr sz="1100" spc="-90" dirty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r>
                        <a:rPr sz="1100" spc="-10" dirty="0">
                          <a:latin typeface="Tahoma" charset="0"/>
                          <a:ea typeface="Tahoma" charset="0"/>
                          <a:cs typeface="Tahoma" charset="0"/>
                        </a:rPr>
                        <a:t>rok</a:t>
                      </a:r>
                      <a:endParaRPr sz="1100" dirty="0"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4" name="object 34"/>
          <p:cNvSpPr/>
          <p:nvPr/>
        </p:nvSpPr>
        <p:spPr>
          <a:xfrm>
            <a:off x="1905000" y="3352800"/>
            <a:ext cx="9177274" cy="117551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5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pc="-5" dirty="0"/>
              <a:pPr marL="38100">
                <a:lnSpc>
                  <a:spcPts val="1045"/>
                </a:lnSpc>
              </a:pPr>
              <a:t>5</a:t>
            </a:fld>
            <a:endParaRPr spc="-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898" y="435863"/>
            <a:ext cx="11484610" cy="361637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38100" rIns="0" bIns="0" rtlCol="0">
            <a:spAutoFit/>
          </a:bodyPr>
          <a:lstStyle/>
          <a:p>
            <a:pPr marL="67945">
              <a:lnSpc>
                <a:spcPct val="100000"/>
              </a:lnSpc>
              <a:spcBef>
                <a:spcPts val="300"/>
              </a:spcBef>
            </a:pPr>
            <a:r>
              <a:rPr lang="sk-SK" spc="-5" dirty="0" smtClean="0"/>
              <a:t>HARMONOGRAM / PLAN – FÁZY / ETAPY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pc="-5" dirty="0"/>
              <a:pPr marL="38100">
                <a:lnSpc>
                  <a:spcPts val="1045"/>
                </a:lnSpc>
              </a:pPr>
              <a:t>6</a:t>
            </a:fld>
            <a:endParaRPr spc="-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344411"/>
            <a:ext cx="12192000" cy="7620"/>
          </a:xfrm>
          <a:custGeom>
            <a:avLst/>
            <a:gdLst/>
            <a:ahLst/>
            <a:cxnLst/>
            <a:rect l="l" t="t" r="r" b="b"/>
            <a:pathLst>
              <a:path w="12192000" h="7620">
                <a:moveTo>
                  <a:pt x="0" y="0"/>
                </a:moveTo>
                <a:lnTo>
                  <a:pt x="12192000" y="7073"/>
                </a:lnTo>
              </a:path>
            </a:pathLst>
          </a:custGeom>
          <a:ln w="609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2751" y="0"/>
            <a:ext cx="50800" cy="436245"/>
          </a:xfrm>
          <a:custGeom>
            <a:avLst/>
            <a:gdLst/>
            <a:ahLst/>
            <a:cxnLst/>
            <a:rect l="l" t="t" r="r" b="b"/>
            <a:pathLst>
              <a:path w="50800" h="436245">
                <a:moveTo>
                  <a:pt x="0" y="435863"/>
                </a:moveTo>
                <a:lnTo>
                  <a:pt x="50291" y="435863"/>
                </a:lnTo>
                <a:lnTo>
                  <a:pt x="50291" y="0"/>
                </a:lnTo>
                <a:lnTo>
                  <a:pt x="0" y="0"/>
                </a:lnTo>
                <a:lnTo>
                  <a:pt x="0" y="435863"/>
                </a:lnTo>
                <a:close/>
              </a:path>
            </a:pathLst>
          </a:custGeom>
          <a:solidFill>
            <a:srgbClr val="AEAB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7898" y="852677"/>
            <a:ext cx="0" cy="547370"/>
          </a:xfrm>
          <a:custGeom>
            <a:avLst/>
            <a:gdLst/>
            <a:ahLst/>
            <a:cxnLst/>
            <a:rect l="l" t="t" r="r" b="b"/>
            <a:pathLst>
              <a:path h="547369">
                <a:moveTo>
                  <a:pt x="0" y="0"/>
                </a:moveTo>
                <a:lnTo>
                  <a:pt x="0" y="547243"/>
                </a:lnTo>
              </a:path>
            </a:pathLst>
          </a:custGeom>
          <a:ln w="502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07898" y="435863"/>
            <a:ext cx="11484610" cy="361637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38100" rIns="0" bIns="0" rtlCol="0">
            <a:spAutoFit/>
          </a:bodyPr>
          <a:lstStyle/>
          <a:p>
            <a:pPr marL="67945">
              <a:lnSpc>
                <a:spcPct val="100000"/>
              </a:lnSpc>
              <a:spcBef>
                <a:spcPts val="300"/>
              </a:spcBef>
            </a:pPr>
            <a:r>
              <a:rPr lang="sk-SK" spc="-5" dirty="0" smtClean="0"/>
              <a:t>MERATEĽNÉ UKAZOVATELE PROJEKTU a spôsob ich merania (pred akceptáciou diela)</a:t>
            </a:r>
            <a:endParaRPr spc="-5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pc="-5" dirty="0"/>
              <a:pPr marL="38100">
                <a:lnSpc>
                  <a:spcPts val="1045"/>
                </a:lnSpc>
              </a:pPr>
              <a:t>7</a:t>
            </a:fld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780415" y="966109"/>
            <a:ext cx="11129010" cy="235513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Vymenovať a stručne opísať merateľné </a:t>
            </a:r>
            <a:r>
              <a:rPr lang="sk-SK" sz="1100" dirty="0" err="1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ukazovateľe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 / prínosy projektu (nie text – ale štruktúrované merateľné ukazovatele!)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endParaRPr lang="sk-SK" sz="1100" dirty="0" smtClean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Vložiť štruktúrovanú tabuľku 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buFontTx/>
              <a:buChar char="-"/>
            </a:pP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Zoznam merateľných ukazovateľov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buFontTx/>
              <a:buChar char="-"/>
            </a:pP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ASIS 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– namerané hodnoty (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výsledok 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meraní a analýz - z ktorých vychádzal projektový zámer  = zdôvodnenie projektu)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buFontTx/>
              <a:buChar char="-"/>
            </a:pP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TOBE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 – cieľové hodnoty, ktoré chceme dosiahnuť realizovaním projektu</a:t>
            </a:r>
          </a:p>
          <a:p>
            <a:pPr marL="755650" lvl="1" indent="-285750">
              <a:spcBef>
                <a:spcPts val="105"/>
              </a:spcBef>
              <a:buFontTx/>
              <a:buChar char="-"/>
            </a:pP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Úspory v čase 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(napr. skrátenie trvania procesu poskytnutia služby)</a:t>
            </a:r>
          </a:p>
          <a:p>
            <a:pPr marL="755650" lvl="1" indent="-285750">
              <a:spcBef>
                <a:spcPts val="105"/>
              </a:spcBef>
              <a:buFontTx/>
              <a:buChar char="-"/>
            </a:pP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Úspory v personálny nákladoch 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(napr. zníženia počtu alokovaných osôb v procese = napr. – 10 FTE (prepustenie 10 fulltime zamestnancov) + uviesť DÁTUM / TERMÍN ich prepustenia (+ ZODPOVEDNÉHO za prepustenie = 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vlastník 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procesu)</a:t>
            </a:r>
          </a:p>
          <a:p>
            <a:pPr marL="755650" lvl="1" indent="-285750">
              <a:spcBef>
                <a:spcPts val="105"/>
              </a:spcBef>
              <a:buFontTx/>
              <a:buChar char="-"/>
            </a:pPr>
            <a:r>
              <a:rPr lang="sk-SK" sz="1100" b="1" dirty="0" err="1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Úspery</a:t>
            </a: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 v nákladoch 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(napr. zníženie mesačných prevádzkových nákladov na IT / IS, na licencie)</a:t>
            </a:r>
          </a:p>
          <a:p>
            <a:pPr marL="755650" lvl="1" indent="-285750">
              <a:spcBef>
                <a:spcPts val="105"/>
              </a:spcBef>
              <a:buFontTx/>
              <a:buChar char="-"/>
            </a:pPr>
            <a:r>
              <a:rPr lang="sk-SK" sz="1100" dirty="0" err="1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Atd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‘...</a:t>
            </a:r>
            <a:endParaRPr lang="sk-SK" sz="1100" dirty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  <a:p>
            <a:pPr marL="298450" indent="-285750">
              <a:spcBef>
                <a:spcPts val="105"/>
              </a:spcBef>
              <a:buFontTx/>
              <a:buChar char="-"/>
            </a:pP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Spôsob zmerania / overenia dosiahnutia cieľa 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(pred akceptáciou diela)</a:t>
            </a:r>
            <a:endParaRPr lang="sk-SK" sz="1100" dirty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  <a:p>
            <a:pPr marL="755650" lvl="1" indent="-285750">
              <a:spcBef>
                <a:spcPts val="105"/>
              </a:spcBef>
              <a:buFontTx/>
              <a:buChar char="-"/>
            </a:pPr>
            <a:endParaRPr lang="sk-SK" sz="1100" dirty="0" smtClean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344411"/>
            <a:ext cx="12192000" cy="7620"/>
          </a:xfrm>
          <a:custGeom>
            <a:avLst/>
            <a:gdLst/>
            <a:ahLst/>
            <a:cxnLst/>
            <a:rect l="l" t="t" r="r" b="b"/>
            <a:pathLst>
              <a:path w="12192000" h="7620">
                <a:moveTo>
                  <a:pt x="0" y="0"/>
                </a:moveTo>
                <a:lnTo>
                  <a:pt x="12192000" y="7073"/>
                </a:lnTo>
              </a:path>
            </a:pathLst>
          </a:custGeom>
          <a:ln w="609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2751" y="0"/>
            <a:ext cx="50800" cy="436245"/>
          </a:xfrm>
          <a:custGeom>
            <a:avLst/>
            <a:gdLst/>
            <a:ahLst/>
            <a:cxnLst/>
            <a:rect l="l" t="t" r="r" b="b"/>
            <a:pathLst>
              <a:path w="50800" h="436245">
                <a:moveTo>
                  <a:pt x="0" y="435863"/>
                </a:moveTo>
                <a:lnTo>
                  <a:pt x="50291" y="435863"/>
                </a:lnTo>
                <a:lnTo>
                  <a:pt x="50291" y="0"/>
                </a:lnTo>
                <a:lnTo>
                  <a:pt x="0" y="0"/>
                </a:lnTo>
                <a:lnTo>
                  <a:pt x="0" y="435863"/>
                </a:lnTo>
                <a:close/>
              </a:path>
            </a:pathLst>
          </a:custGeom>
          <a:solidFill>
            <a:srgbClr val="AEAB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7898" y="852677"/>
            <a:ext cx="0" cy="547370"/>
          </a:xfrm>
          <a:custGeom>
            <a:avLst/>
            <a:gdLst/>
            <a:ahLst/>
            <a:cxnLst/>
            <a:rect l="l" t="t" r="r" b="b"/>
            <a:pathLst>
              <a:path h="547369">
                <a:moveTo>
                  <a:pt x="0" y="0"/>
                </a:moveTo>
                <a:lnTo>
                  <a:pt x="0" y="547243"/>
                </a:lnTo>
              </a:path>
            </a:pathLst>
          </a:custGeom>
          <a:ln w="502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07898" y="435863"/>
            <a:ext cx="11484610" cy="361637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38100" rIns="0" bIns="0" rtlCol="0">
            <a:spAutoFit/>
          </a:bodyPr>
          <a:lstStyle/>
          <a:p>
            <a:pPr marL="67945">
              <a:lnSpc>
                <a:spcPct val="100000"/>
              </a:lnSpc>
              <a:spcBef>
                <a:spcPts val="300"/>
              </a:spcBef>
            </a:pPr>
            <a:r>
              <a:rPr lang="sk-SK" spc="-5" dirty="0" smtClean="0"/>
              <a:t>RIZIKÁ a ZÁVISLOSTI</a:t>
            </a:r>
            <a:endParaRPr spc="-5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pc="-5" dirty="0"/>
              <a:pPr marL="38100">
                <a:lnSpc>
                  <a:spcPts val="1045"/>
                </a:lnSpc>
              </a:pPr>
              <a:t>8</a:t>
            </a:fld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780415" y="966109"/>
            <a:ext cx="11129010" cy="1457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Vymenovať a stručne opísať riziká a závislosti projektu.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endParaRPr lang="sk-SK" sz="1100" dirty="0" smtClean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Vložiť štruktúrovanú tabuľku 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buFontTx/>
              <a:buChar char="-"/>
            </a:pP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Zoznam </a:t>
            </a: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rizík </a:t>
            </a: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a závislostí 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(+ ich stručný opis a zdôvodnenie)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buFontTx/>
              <a:buChar char="-"/>
            </a:pP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Stručný opis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buFontTx/>
              <a:buChar char="-"/>
            </a:pP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Kritickosť / závažnosť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buFontTx/>
              <a:buChar char="-"/>
            </a:pP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Dopady (v EUR)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buFontTx/>
              <a:buChar char="-"/>
            </a:pP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Návrh na ich riešenie / odstránenie (</a:t>
            </a: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spôsoby </a:t>
            </a: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mitigácie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1906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344411"/>
            <a:ext cx="12192000" cy="7620"/>
          </a:xfrm>
          <a:custGeom>
            <a:avLst/>
            <a:gdLst/>
            <a:ahLst/>
            <a:cxnLst/>
            <a:rect l="l" t="t" r="r" b="b"/>
            <a:pathLst>
              <a:path w="12192000" h="7620">
                <a:moveTo>
                  <a:pt x="0" y="0"/>
                </a:moveTo>
                <a:lnTo>
                  <a:pt x="12192000" y="7073"/>
                </a:lnTo>
              </a:path>
            </a:pathLst>
          </a:custGeom>
          <a:ln w="609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2751" y="0"/>
            <a:ext cx="50800" cy="436245"/>
          </a:xfrm>
          <a:custGeom>
            <a:avLst/>
            <a:gdLst/>
            <a:ahLst/>
            <a:cxnLst/>
            <a:rect l="l" t="t" r="r" b="b"/>
            <a:pathLst>
              <a:path w="50800" h="436245">
                <a:moveTo>
                  <a:pt x="0" y="435863"/>
                </a:moveTo>
                <a:lnTo>
                  <a:pt x="50291" y="435863"/>
                </a:lnTo>
                <a:lnTo>
                  <a:pt x="50291" y="0"/>
                </a:lnTo>
                <a:lnTo>
                  <a:pt x="0" y="0"/>
                </a:lnTo>
                <a:lnTo>
                  <a:pt x="0" y="435863"/>
                </a:lnTo>
                <a:close/>
              </a:path>
            </a:pathLst>
          </a:custGeom>
          <a:solidFill>
            <a:srgbClr val="AEAB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7898" y="852677"/>
            <a:ext cx="0" cy="547370"/>
          </a:xfrm>
          <a:custGeom>
            <a:avLst/>
            <a:gdLst/>
            <a:ahLst/>
            <a:cxnLst/>
            <a:rect l="l" t="t" r="r" b="b"/>
            <a:pathLst>
              <a:path h="547369">
                <a:moveTo>
                  <a:pt x="0" y="0"/>
                </a:moveTo>
                <a:lnTo>
                  <a:pt x="0" y="547243"/>
                </a:lnTo>
              </a:path>
            </a:pathLst>
          </a:custGeom>
          <a:ln w="502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07898" y="435863"/>
            <a:ext cx="11484610" cy="361637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38100" rIns="0" bIns="0" rtlCol="0">
            <a:spAutoFit/>
          </a:bodyPr>
          <a:lstStyle/>
          <a:p>
            <a:pPr marL="67945">
              <a:lnSpc>
                <a:spcPct val="100000"/>
              </a:lnSpc>
              <a:spcBef>
                <a:spcPts val="300"/>
              </a:spcBef>
            </a:pPr>
            <a:r>
              <a:rPr lang="sk-SK" spc="-5" dirty="0" smtClean="0"/>
              <a:t>POŽIADAVKY na ZMENU</a:t>
            </a:r>
            <a:endParaRPr spc="-5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045"/>
              </a:lnSpc>
            </a:pPr>
            <a:fld id="{81D60167-4931-47E6-BA6A-407CBD079E47}" type="slidenum">
              <a:rPr spc="-5" dirty="0"/>
              <a:pPr marL="38100">
                <a:lnSpc>
                  <a:spcPts val="1045"/>
                </a:lnSpc>
              </a:pPr>
              <a:t>9</a:t>
            </a:fld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780415" y="966109"/>
            <a:ext cx="11129010" cy="163955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Vymenovať a stručne opísať požiadavky na zmenu.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endParaRPr lang="sk-SK" sz="1100" dirty="0" smtClean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Vložiť štruktúrovanú tabuľku 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buFontTx/>
              <a:buChar char="-"/>
            </a:pP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Zoznam požiadaviek na zmenu 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(+ ich stručný opis a zdôvodnenie)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buFontTx/>
              <a:buChar char="-"/>
            </a:pPr>
            <a:r>
              <a:rPr lang="sk-SK" sz="1100" b="1" dirty="0" err="1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Nacenenie</a:t>
            </a: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(prácnosť v EUR / prácnosť v </a:t>
            </a:r>
            <a:r>
              <a:rPr lang="sk-SK" sz="1100" dirty="0" err="1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MDs</a:t>
            </a:r>
            <a:r>
              <a:rPr lang="sk-SK" sz="1100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)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buFontTx/>
              <a:buChar char="-"/>
            </a:pP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Oprioritizovanie </a:t>
            </a:r>
            <a:endParaRPr lang="sk-SK" sz="1100" b="1" dirty="0" smtClean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buFontTx/>
              <a:buChar char="-"/>
            </a:pP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Riziká a závislosti </a:t>
            </a: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realizácie</a:t>
            </a:r>
            <a:endParaRPr lang="sk-SK" sz="1100" b="1" dirty="0" smtClean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buFontTx/>
              <a:buChar char="-"/>
            </a:pPr>
            <a:r>
              <a:rPr lang="sk-SK" sz="1100" b="1" dirty="0" err="1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Atd</a:t>
            </a:r>
            <a:r>
              <a:rPr lang="sk-SK" sz="1100" b="1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.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buFontTx/>
              <a:buChar char="-"/>
            </a:pPr>
            <a:endParaRPr lang="sk-SK" sz="1100" dirty="0" smtClean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003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740</Words>
  <Application>Microsoft Office PowerPoint</Application>
  <PresentationFormat>Widescreen</PresentationFormat>
  <Paragraphs>163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Carlito</vt:lpstr>
      <vt:lpstr>Tahoma</vt:lpstr>
      <vt:lpstr>Times New Roman</vt:lpstr>
      <vt:lpstr>Office Theme</vt:lpstr>
      <vt:lpstr>Riadiaci výbor PO7 OPII</vt:lpstr>
      <vt:lpstr>ZDôVODNENIE POTREBY PROJEKTU</vt:lpstr>
      <vt:lpstr>NÁVRH RIEŠENIA PROJEKTU </vt:lpstr>
      <vt:lpstr>PARAMETRE PROJEKTU</vt:lpstr>
      <vt:lpstr>BC/ CBA – aktualizované odôvodnenie (predpokladané NÁKLADY a PRÍNOSY projektu)</vt:lpstr>
      <vt:lpstr>HARMONOGRAM / PLAN – FÁZY / ETAPY</vt:lpstr>
      <vt:lpstr>MERATEĽNÉ UKAZOVATELE PROJEKTU a spôsob ich merania (pred akceptáciou diela)</vt:lpstr>
      <vt:lpstr>RIZIKÁ a ZÁVISLOSTI</vt:lpstr>
      <vt:lpstr>POŽIADAVKY na ZMENU</vt:lpstr>
      <vt:lpstr>Diskusia a otázky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QA</dc:title>
  <dc:subject/>
  <dc:creator>Peter Molnár</dc:creator>
  <cp:keywords/>
  <dc:description/>
  <cp:lastModifiedBy>Peter Molnár</cp:lastModifiedBy>
  <cp:revision>11</cp:revision>
  <dcterms:created xsi:type="dcterms:W3CDTF">2020-05-24T08:33:59Z</dcterms:created>
  <dcterms:modified xsi:type="dcterms:W3CDTF">2020-07-27T08:18:07Z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2019-04-17T22:00:00Z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2020-05-23T22:00:00Z</vt:filetime>
  </property>
</Properties>
</file>