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327" r:id="rId3"/>
    <p:sldId id="342" r:id="rId4"/>
    <p:sldId id="356" r:id="rId5"/>
    <p:sldId id="350" r:id="rId6"/>
    <p:sldId id="352" r:id="rId7"/>
    <p:sldId id="353" r:id="rId8"/>
    <p:sldId id="354" r:id="rId9"/>
    <p:sldId id="347" r:id="rId10"/>
    <p:sldId id="344" r:id="rId11"/>
    <p:sldId id="333" r:id="rId12"/>
    <p:sldId id="341" r:id="rId13"/>
    <p:sldId id="345" r:id="rId14"/>
    <p:sldId id="355" r:id="rId15"/>
    <p:sldId id="317" r:id="rId16"/>
    <p:sldId id="334" r:id="rId17"/>
    <p:sldId id="323" r:id="rId18"/>
    <p:sldId id="331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22"/>
    <a:srgbClr val="ECECEC"/>
    <a:srgbClr val="D4ECBA"/>
    <a:srgbClr val="004C96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8" autoAdjust="0"/>
    <p:restoredTop sz="94960" autoAdjust="0"/>
  </p:normalViewPr>
  <p:slideViewPr>
    <p:cSldViewPr snapToGrid="0">
      <p:cViewPr varScale="1">
        <p:scale>
          <a:sx n="131" d="100"/>
          <a:sy n="131" d="100"/>
        </p:scale>
        <p:origin x="2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285818124313E-2"/>
          <c:y val="0.13334602097016263"/>
          <c:w val="0.91874796503659895"/>
          <c:h val="0.6943098991357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Obdobie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22222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Údaj 1</c:v>
                </c:pt>
                <c:pt idx="1">
                  <c:v>Údaj 2</c:v>
                </c:pt>
                <c:pt idx="2">
                  <c:v>Údaj 3</c:v>
                </c:pt>
                <c:pt idx="3">
                  <c:v>Údaj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2-4C19-A119-A2F918F17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801264"/>
        <c:axId val="866803040"/>
      </c:barChart>
      <c:catAx>
        <c:axId val="86680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66803040"/>
        <c:crosses val="autoZero"/>
        <c:auto val="1"/>
        <c:lblAlgn val="ctr"/>
        <c:lblOffset val="100"/>
        <c:tickMarkSkip val="2"/>
        <c:noMultiLvlLbl val="0"/>
      </c:catAx>
      <c:valAx>
        <c:axId val="8668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6680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6.8462969619185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222222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+mn-lt"/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9347E50-12C7-41A7-8B3C-3AF23F049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1F36B4-4590-4203-BC89-C6755FB0A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047-66FE-44DC-8795-20B9D72F6D91}" type="datetimeFigureOut">
              <a:rPr lang="sk-SK" smtClean="0"/>
              <a:t>31. 8. 2021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B77F3A-97D1-4622-853B-D0F280455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8A8185-CC07-420F-B52F-FD31F7366F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8DED-C819-4B82-8211-2BCB6DC4F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767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7E277-1616-4E65-99CD-45DF90028C5D}" type="datetimeFigureOut">
              <a:rPr lang="cs-CZ" smtClean="0"/>
              <a:t>31.08.2021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94CD3-AEAF-48D7-8B05-1E9C27DBF9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30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sv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sv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.sv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.sv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svg"/><Relationship Id="rId18" Type="http://schemas.openxmlformats.org/officeDocument/2006/relationships/image" Target="../media/image8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15.png"/><Relationship Id="rId17" Type="http://schemas.openxmlformats.org/officeDocument/2006/relationships/image" Target="../media/image28.svg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14.png"/><Relationship Id="rId19" Type="http://schemas.openxmlformats.org/officeDocument/2006/relationships/image" Target="../media/image4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Relationship Id="rId1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E2ACE5B-8D46-48D8-AA1D-0094B021E53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1E35AA56-B6B2-4612-9243-E2F38AC784C3}"/>
              </a:ext>
            </a:extLst>
          </p:cNvPr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F0B8A09A-FB5A-40C7-BFE8-E9A689CBC7F0}"/>
              </a:ext>
            </a:extLst>
          </p:cNvPr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6AF57F91-9B11-444C-A187-29390907D9B3}"/>
              </a:ext>
            </a:extLst>
          </p:cNvPr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51467D0E-9E76-4552-BEC2-1CADB3F4933D}"/>
              </a:ext>
            </a:extLst>
          </p:cNvPr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A6C1C668-F663-463E-BB4D-3065A6BA51A7}"/>
              </a:ext>
            </a:extLst>
          </p:cNvPr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010F430D-15D3-4424-BA33-282A0153DDD7}"/>
              </a:ext>
            </a:extLst>
          </p:cNvPr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FB51C709-185A-4534-997E-0DD230BBD9E0}"/>
              </a:ext>
            </a:extLst>
          </p:cNvPr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1A0986DE-B647-488E-9DA9-798C13A6BD9B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E9EB5BA-5F60-4490-A309-44E0C4FFE56F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523C67D8-FAA3-4BC2-91D8-A94B80C5E3AF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ECA9042B-717E-4B0C-8628-6BD0E1DD8EA2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04D66E2F-204E-4B7E-B563-FBD1315DBABF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449B4E55-EFB4-4ED5-B163-1F4F2B0C0E49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8AF2959-D45D-4A53-B1FD-386D832F1F8A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3C5ECFA9-93BB-4E64-AF0D-4758A3293B30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BF70DF5A-9435-46E8-A02E-ABFA8D8E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E1AF6A8F-FA1A-4E8D-B4E8-12021CB49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639806"/>
            <a:ext cx="3173594" cy="72752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6280FB4-9DED-4350-9FE3-4F210C0D06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29115" y="2660149"/>
            <a:ext cx="4431534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Hlavný</a:t>
            </a:r>
            <a:r>
              <a:rPr lang="en-US" noProof="0" dirty="0"/>
              <a:t> </a:t>
            </a:r>
            <a:r>
              <a:rPr lang="en-US" noProof="0" dirty="0" err="1"/>
              <a:t>názov</a:t>
            </a:r>
            <a:endParaRPr lang="en-US" noProof="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4CD48129-80C3-4D21-A28E-1FBB8A1DC85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83923" y="3492013"/>
            <a:ext cx="3905236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Prezentácie</a:t>
            </a:r>
            <a:endParaRPr lang="en-US" noProof="0" dirty="0"/>
          </a:p>
        </p:txBody>
      </p:sp>
      <p:cxnSp>
        <p:nvCxnSpPr>
          <p:cNvPr id="42" name="Straight Connector 9">
            <a:extLst>
              <a:ext uri="{FF2B5EF4-FFF2-40B4-BE49-F238E27FC236}">
                <a16:creationId xmlns:a16="http://schemas.microsoft.com/office/drawing/2014/main" id="{1EB0D649-3A87-441C-94F1-B380B2CF1175}"/>
              </a:ext>
            </a:extLst>
          </p:cNvPr>
          <p:cNvCxnSpPr>
            <a:cxnSpLocks/>
          </p:cNvCxnSpPr>
          <p:nvPr userDrawn="1"/>
        </p:nvCxnSpPr>
        <p:spPr>
          <a:xfrm>
            <a:off x="3771845" y="4119609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42">
            <a:extLst>
              <a:ext uri="{FF2B5EF4-FFF2-40B4-BE49-F238E27FC236}">
                <a16:creationId xmlns:a16="http://schemas.microsoft.com/office/drawing/2014/main" id="{23B3BE27-D028-4B44-A89D-50C70D24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32329" r="15070" b="53337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8B7E1F9-AA2E-4A85-A84C-C524D91D0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049156E-7F8C-486C-A9D0-C43F03C18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</p:spPr>
      </p:pic>
      <p:sp>
        <p:nvSpPr>
          <p:cNvPr id="29" name="Zástupný objekt pre text 4">
            <a:extLst>
              <a:ext uri="{FF2B5EF4-FFF2-40B4-BE49-F238E27FC236}">
                <a16:creationId xmlns:a16="http://schemas.microsoft.com/office/drawing/2014/main" id="{887E8B22-E8C6-4347-A27C-13FA4283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zadajte</a:t>
            </a:r>
            <a:r>
              <a:rPr lang="en-US" dirty="0"/>
              <a:t>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51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/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/>
      <p:bldP spid="29" grpId="0">
        <p:tmplLst>
          <p:tmpl>
            <p:tnLst>
              <p:par>
                <p:cTn presetID="2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22174B4-2DC4-4FCE-BAB8-29FC846D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53008"/>
            <a:ext cx="9144000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E194E43-B19E-4E13-9FF9-6580522981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0" y="2276475"/>
            <a:ext cx="9144000" cy="332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222222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222222"/>
                </a:solidFill>
              </a:defRPr>
            </a:lvl2pPr>
            <a:lvl3pPr marL="0" indent="0">
              <a:buFontTx/>
              <a:buNone/>
              <a:defRPr sz="1800">
                <a:solidFill>
                  <a:srgbClr val="222222"/>
                </a:solidFill>
              </a:defRPr>
            </a:lvl3pPr>
            <a:lvl4pPr marL="0" indent="0">
              <a:buFontTx/>
              <a:buNone/>
              <a:defRPr sz="1400">
                <a:solidFill>
                  <a:srgbClr val="222222"/>
                </a:solidFill>
              </a:defRPr>
            </a:lvl4pPr>
            <a:lvl5pPr marL="0" indent="0">
              <a:buFontTx/>
              <a:buNone/>
              <a:defRPr sz="12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22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>
        <p:tmplLst>
          <p:tmpl>
            <p:tnLst>
              <p:par>
                <p:cTn presetID="2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12C88C-2536-4BF7-8495-A5E598703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9A2E39-B6F3-4093-B175-89D29CA4B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772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AD967-6D68-4E94-91F8-5AC1AB458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07EF76-7E4E-43AC-B9A3-81962DA7B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0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69470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89EF6-DE8F-4D01-8788-A337DA6C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EDC469-9C6E-46A8-B7C5-3784C33A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1276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682323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6CDF0-B55A-46F5-BBC3-46A15B0D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6027C-6050-4F73-BACF-A8173105B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08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04305F-6346-4A43-AFCD-5BDB4162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086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237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3BE06-4846-4800-9760-F30D5345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767B59-5D43-4AF8-95FA-A65835BD3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E054A1-A974-499C-ACD3-2741CD7CF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77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27004E-AD7E-4E54-86CC-DAE2999310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6B3D07-38EE-4A67-B0F7-7EA3BBEB4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778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719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69371-DDF5-4E47-AA84-A3E0847F6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600" b="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2642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9C86-E123-4F1A-AF81-0179C0D5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A372C5-448B-4C80-809B-12181FBC1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52D144-339D-4B12-A416-E2A3C4560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798028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2F001-1F57-4FA4-A773-6B161944E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8B4A24-DDB1-4CFF-BD3D-424BB5078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49F650-5C99-4427-9637-B09CEC728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51404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D4ABDFD-BBCB-448B-9052-83290FA81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9" r="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oup 10">
            <a:extLst>
              <a:ext uri="{FF2B5EF4-FFF2-40B4-BE49-F238E27FC236}">
                <a16:creationId xmlns:a16="http://schemas.microsoft.com/office/drawing/2014/main" id="{8BEA8947-BA73-4139-A471-C18D165E3C5B}"/>
              </a:ext>
            </a:extLst>
          </p:cNvPr>
          <p:cNvGrpSpPr/>
          <p:nvPr userDrawn="1"/>
        </p:nvGrpSpPr>
        <p:grpSpPr>
          <a:xfrm>
            <a:off x="0" y="5608861"/>
            <a:ext cx="2536131" cy="307295"/>
            <a:chOff x="31745" y="3808773"/>
            <a:chExt cx="2536131" cy="307295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2C16B18D-195E-4055-A481-B74BDA77F342}"/>
                </a:ext>
              </a:extLst>
            </p:cNvPr>
            <p:cNvSpPr txBox="1"/>
            <p:nvPr/>
          </p:nvSpPr>
          <p:spPr>
            <a:xfrm>
              <a:off x="1524000" y="3931402"/>
              <a:ext cx="10438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www.</a:t>
              </a:r>
              <a:r>
                <a:rPr lang="en-US" sz="1200" b="1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mirri</a:t>
              </a:r>
              <a:r>
                <a:rPr lang="en-US" sz="12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.gov.sk</a:t>
              </a:r>
            </a:p>
          </p:txBody>
        </p:sp>
        <p:cxnSp>
          <p:nvCxnSpPr>
            <p:cNvPr id="16" name="Straight Connector 12">
              <a:extLst>
                <a:ext uri="{FF2B5EF4-FFF2-40B4-BE49-F238E27FC236}">
                  <a16:creationId xmlns:a16="http://schemas.microsoft.com/office/drawing/2014/main" id="{8D24140A-F097-4629-B6CE-2DB1FBC25209}"/>
                </a:ext>
              </a:extLst>
            </p:cNvPr>
            <p:cNvCxnSpPr>
              <a:cxnSpLocks/>
            </p:cNvCxnSpPr>
            <p:nvPr/>
          </p:nvCxnSpPr>
          <p:spPr>
            <a:xfrm>
              <a:off x="31745" y="3808773"/>
              <a:ext cx="2536131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6056B9-108C-456C-B70E-303BED4B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255" y="4798759"/>
            <a:ext cx="4881166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4400" baseline="0">
                <a:latin typeface="+mn-lt"/>
              </a:defRPr>
            </a:lvl1pPr>
          </a:lstStyle>
          <a:p>
            <a:r>
              <a:rPr lang="en-US" dirty="0"/>
              <a:t>ĎAKUJEME!</a:t>
            </a:r>
          </a:p>
        </p:txBody>
      </p:sp>
    </p:spTree>
    <p:extLst>
      <p:ext uri="{BB962C8B-B14F-4D97-AF65-F5344CB8AC3E}">
        <p14:creationId xmlns:p14="http://schemas.microsoft.com/office/powerpoint/2010/main" val="140637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CE2ACE5B-8D46-48D8-AA1D-0094B021E53D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5" name="Straight Connector 12">
            <a:extLst>
              <a:ext uri="{FF2B5EF4-FFF2-40B4-BE49-F238E27FC236}">
                <a16:creationId xmlns:a16="http://schemas.microsoft.com/office/drawing/2014/main" id="{1E35AA56-B6B2-4612-9243-E2F38AC784C3}"/>
              </a:ext>
            </a:extLst>
          </p:cNvPr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F0B8A09A-FB5A-40C7-BFE8-E9A689CBC7F0}"/>
              </a:ext>
            </a:extLst>
          </p:cNvPr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>
            <a:extLst>
              <a:ext uri="{FF2B5EF4-FFF2-40B4-BE49-F238E27FC236}">
                <a16:creationId xmlns:a16="http://schemas.microsoft.com/office/drawing/2014/main" id="{6AF57F91-9B11-444C-A187-29390907D9B3}"/>
              </a:ext>
            </a:extLst>
          </p:cNvPr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51467D0E-9E76-4552-BEC2-1CADB3F4933D}"/>
              </a:ext>
            </a:extLst>
          </p:cNvPr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A6C1C668-F663-463E-BB4D-3065A6BA51A7}"/>
              </a:ext>
            </a:extLst>
          </p:cNvPr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010F430D-15D3-4424-BA33-282A0153DDD7}"/>
              </a:ext>
            </a:extLst>
          </p:cNvPr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FB51C709-185A-4534-997E-0DD230BBD9E0}"/>
              </a:ext>
            </a:extLst>
          </p:cNvPr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1A0986DE-B647-488E-9DA9-798C13A6BD9B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7E9EB5BA-5F60-4490-A309-44E0C4FFE56F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523C67D8-FAA3-4BC2-91D8-A94B80C5E3AF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ECA9042B-717E-4B0C-8628-6BD0E1DD8EA2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04D66E2F-204E-4B7E-B563-FBD1315DBABF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449B4E55-EFB4-4ED5-B163-1F4F2B0C0E49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A8AF2959-D45D-4A53-B1FD-386D832F1F8A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3C5ECFA9-93BB-4E64-AF0D-4758A3293B30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BF70DF5A-9435-46E8-A02E-ABFA8D8E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E1AF6A8F-FA1A-4E8D-B4E8-12021CB49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639806"/>
            <a:ext cx="3173594" cy="727520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23B3BE27-D028-4B44-A89D-50C70D24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32329" r="15070" b="53337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8B7E1F9-AA2E-4A85-A84C-C524D91D0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049156E-7F8C-486C-A9D0-C43F03C18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</p:spPr>
      </p:pic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F7BD00AF-D3DD-4869-BF36-C1F6E1619D05}"/>
              </a:ext>
            </a:extLst>
          </p:cNvPr>
          <p:cNvCxnSpPr>
            <a:cxnSpLocks/>
          </p:cNvCxnSpPr>
          <p:nvPr userDrawn="1"/>
        </p:nvCxnSpPr>
        <p:spPr>
          <a:xfrm>
            <a:off x="3765685" y="4489144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7">
            <a:extLst>
              <a:ext uri="{FF2B5EF4-FFF2-40B4-BE49-F238E27FC236}">
                <a16:creationId xmlns:a16="http://schemas.microsoft.com/office/drawing/2014/main" id="{2505FADC-552A-4998-A1B9-EFD8AEBB1C64}"/>
              </a:ext>
            </a:extLst>
          </p:cNvPr>
          <p:cNvSpPr txBox="1"/>
          <p:nvPr userDrawn="1"/>
        </p:nvSpPr>
        <p:spPr>
          <a:xfrm>
            <a:off x="3712023" y="2607928"/>
            <a:ext cx="249132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004C96"/>
                </a:solidFill>
                <a:latin typeface="+mn-lt"/>
              </a:rPr>
              <a:t>INVESTÍCIE</a:t>
            </a:r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510D090C-FD95-40A6-8C72-86875067731F}"/>
              </a:ext>
            </a:extLst>
          </p:cNvPr>
          <p:cNvSpPr txBox="1"/>
          <p:nvPr userDrawn="1"/>
        </p:nvSpPr>
        <p:spPr>
          <a:xfrm>
            <a:off x="3712023" y="3439792"/>
            <a:ext cx="493026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004C96"/>
                </a:solidFill>
                <a:latin typeface="+mn-lt"/>
              </a:rPr>
              <a:t>REGIONÁLNY ROZVOJ</a:t>
            </a: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170E0232-EADB-42A0-B328-190B927F8F10}"/>
              </a:ext>
            </a:extLst>
          </p:cNvPr>
          <p:cNvSpPr txBox="1"/>
          <p:nvPr userDrawn="1"/>
        </p:nvSpPr>
        <p:spPr>
          <a:xfrm>
            <a:off x="4993156" y="4269996"/>
            <a:ext cx="398019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004C96"/>
                </a:solidFill>
                <a:latin typeface="+mn-lt"/>
              </a:rPr>
              <a:t>INFORMATIZÁCIA</a:t>
            </a:r>
          </a:p>
        </p:txBody>
      </p:sp>
      <p:sp>
        <p:nvSpPr>
          <p:cNvPr id="32" name="Zástupný objekt pre text 4">
            <a:extLst>
              <a:ext uri="{FF2B5EF4-FFF2-40B4-BE49-F238E27FC236}">
                <a16:creationId xmlns:a16="http://schemas.microsoft.com/office/drawing/2014/main" id="{7003E229-4FFA-4944-A4E9-FA4B4560E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80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zadajte</a:t>
            </a:r>
            <a:r>
              <a:rPr lang="en-US" dirty="0"/>
              <a:t> text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799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9" grpId="0"/>
      <p:bldP spid="29" grpId="1"/>
      <p:bldP spid="30" grpId="0"/>
      <p:bldP spid="30" grpId="1"/>
      <p:bldP spid="31" grpId="0"/>
      <p:bldP spid="31" grpId="1"/>
      <p:bldP spid="32" grpId="0">
        <p:tmplLst>
          <p:tmpl>
            <p:tnLst>
              <p:par>
                <p:cTn presetID="2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Ú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9E756E4E-E0F3-4FC4-97E5-904BB741CC6F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entagon 6">
            <a:extLst>
              <a:ext uri="{FF2B5EF4-FFF2-40B4-BE49-F238E27FC236}">
                <a16:creationId xmlns:a16="http://schemas.microsoft.com/office/drawing/2014/main" id="{10CDF1BD-1B16-4937-A4ED-928C75753419}"/>
              </a:ext>
            </a:extLst>
          </p:cNvPr>
          <p:cNvSpPr/>
          <p:nvPr userDrawn="1"/>
        </p:nvSpPr>
        <p:spPr>
          <a:xfrm>
            <a:off x="0" y="0"/>
            <a:ext cx="12191999" cy="4842379"/>
          </a:xfrm>
          <a:prstGeom prst="homePlate">
            <a:avLst>
              <a:gd name="adj" fmla="val 0"/>
            </a:avLst>
          </a:prstGeom>
          <a:solidFill>
            <a:srgbClr val="ECECEC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DB4CE6-9466-4B9B-A1FD-77CB7D28D0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11606" y="1585261"/>
            <a:ext cx="4431534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Hlavný</a:t>
            </a:r>
            <a:r>
              <a:rPr lang="en-US" noProof="0" dirty="0"/>
              <a:t> </a:t>
            </a:r>
            <a:r>
              <a:rPr lang="en-US" noProof="0" dirty="0" err="1"/>
              <a:t>názov</a:t>
            </a:r>
            <a:endParaRPr lang="en-US" noProof="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C67C02C-AD0D-468E-8DD5-84D882BA371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542430" y="2417125"/>
            <a:ext cx="3905236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non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Prezentácie</a:t>
            </a:r>
            <a:endParaRPr lang="en-US" noProof="0" dirty="0"/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A8B53BDF-39E8-4DC6-95E3-6A20CB1A0DF1}"/>
              </a:ext>
            </a:extLst>
          </p:cNvPr>
          <p:cNvCxnSpPr/>
          <p:nvPr userDrawn="1"/>
        </p:nvCxnSpPr>
        <p:spPr>
          <a:xfrm>
            <a:off x="3097161" y="3160426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40E04BB-68A6-4538-9439-A011B4749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5661352"/>
            <a:ext cx="7619999" cy="42087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C380BD0A-9D49-43A7-880A-7DBD7489B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5537096"/>
            <a:ext cx="3173594" cy="7275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5A544E9-E16F-4720-A667-1ACC05537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32329" r="9839" b="53337"/>
          <a:stretch/>
        </p:blipFill>
        <p:spPr>
          <a:xfrm>
            <a:off x="0" y="399531"/>
            <a:ext cx="3247403" cy="9963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1CE09BF-C713-4F2C-B2A4-9A28DA061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9" y="1533915"/>
            <a:ext cx="2494621" cy="101566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692F2D3-3F5D-43E2-909B-E9536EC1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144511" y="4041090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75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withEffect" nodePh="1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6" presetClass="emph" presetSubtype="0" accel="50000" decel="50000" autoRev="1" fill="hold" nodeType="withEffect" nodePh="1">
                  <p:stCondLst>
                    <p:cond delay="1500"/>
                  </p:stCondLst>
                  <p:childTnLst>
                    <p:animScale>
                      <p:cBhvr>
                        <p:cTn dur="500" fill="hold"/>
                        <p:tgtEl>
                          <p:spTgt spid="17"/>
                        </p:tgtEl>
                      </p:cBhvr>
                      <p:by x="120000" y="120000"/>
                    </p:animScale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 nodePh="1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6" presetClass="emph" presetSubtype="0" accel="50000" decel="50000" autoRev="1" fill="hold" nodeType="withEffect" nodePh="1">
                  <p:stCondLst>
                    <p:cond delay="1750"/>
                  </p:stCondLst>
                  <p:childTnLst>
                    <p:animScale>
                      <p:cBhvr>
                        <p:cTn dur="500" fill="hold"/>
                        <p:tgtEl>
                          <p:spTgt spid="18"/>
                        </p:tgtEl>
                      </p:cBhvr>
                      <p:by x="120000" y="12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>
            <a:extLst>
              <a:ext uri="{FF2B5EF4-FFF2-40B4-BE49-F238E27FC236}">
                <a16:creationId xmlns:a16="http://schemas.microsoft.com/office/drawing/2014/main" id="{4946CCF5-1940-4FA3-9578-49A34BD7EC1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entagon 6">
            <a:extLst>
              <a:ext uri="{FF2B5EF4-FFF2-40B4-BE49-F238E27FC236}">
                <a16:creationId xmlns:a16="http://schemas.microsoft.com/office/drawing/2014/main" id="{10CDF1BD-1B16-4937-A4ED-928C75753419}"/>
              </a:ext>
            </a:extLst>
          </p:cNvPr>
          <p:cNvSpPr/>
          <p:nvPr userDrawn="1"/>
        </p:nvSpPr>
        <p:spPr>
          <a:xfrm>
            <a:off x="0" y="0"/>
            <a:ext cx="12191999" cy="4842379"/>
          </a:xfrm>
          <a:prstGeom prst="homePlate">
            <a:avLst>
              <a:gd name="adj" fmla="val 0"/>
            </a:avLst>
          </a:prstGeom>
          <a:solidFill>
            <a:srgbClr val="ECECEC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B40E04BB-68A6-4538-9439-A011B4749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5661352"/>
            <a:ext cx="7619999" cy="42087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C380BD0A-9D49-43A7-880A-7DBD7489B3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5537096"/>
            <a:ext cx="3173594" cy="7275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85A544E9-E16F-4720-A667-1ACC05537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32329" r="9839" b="53337"/>
          <a:stretch/>
        </p:blipFill>
        <p:spPr>
          <a:xfrm>
            <a:off x="0" y="399531"/>
            <a:ext cx="3247403" cy="9963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1CE09BF-C713-4F2C-B2A4-9A28DA0610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9" y="1533915"/>
            <a:ext cx="2494621" cy="1015663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D692F2D3-3F5D-43E2-909B-E9536EC1D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144511" y="4041090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  <p:cxnSp>
        <p:nvCxnSpPr>
          <p:cNvPr id="11" name="Straight Connector 9">
            <a:extLst>
              <a:ext uri="{FF2B5EF4-FFF2-40B4-BE49-F238E27FC236}">
                <a16:creationId xmlns:a16="http://schemas.microsoft.com/office/drawing/2014/main" id="{33A692B6-BA42-4EF5-B595-198DD33D57DE}"/>
              </a:ext>
            </a:extLst>
          </p:cNvPr>
          <p:cNvCxnSpPr>
            <a:cxnSpLocks/>
          </p:cNvCxnSpPr>
          <p:nvPr userDrawn="1"/>
        </p:nvCxnSpPr>
        <p:spPr>
          <a:xfrm>
            <a:off x="3757139" y="3304746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7">
            <a:extLst>
              <a:ext uri="{FF2B5EF4-FFF2-40B4-BE49-F238E27FC236}">
                <a16:creationId xmlns:a16="http://schemas.microsoft.com/office/drawing/2014/main" id="{27A00962-1D9F-484C-8759-B878D3D7D9BE}"/>
              </a:ext>
            </a:extLst>
          </p:cNvPr>
          <p:cNvSpPr txBox="1"/>
          <p:nvPr userDrawn="1"/>
        </p:nvSpPr>
        <p:spPr>
          <a:xfrm>
            <a:off x="3703477" y="1423530"/>
            <a:ext cx="249132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004C96"/>
                </a:solidFill>
                <a:latin typeface="+mn-lt"/>
              </a:rPr>
              <a:t>INVESTÍCIE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7921E0D-1A40-4568-B007-E12234EC9B18}"/>
              </a:ext>
            </a:extLst>
          </p:cNvPr>
          <p:cNvSpPr txBox="1"/>
          <p:nvPr userDrawn="1"/>
        </p:nvSpPr>
        <p:spPr>
          <a:xfrm>
            <a:off x="3703477" y="2255394"/>
            <a:ext cx="493026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004C96"/>
                </a:solidFill>
                <a:latin typeface="+mn-lt"/>
              </a:rPr>
              <a:t>REGIONÁLNY ROZVOJ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B6036F4B-E869-4FEC-BDEA-204E57413C67}"/>
              </a:ext>
            </a:extLst>
          </p:cNvPr>
          <p:cNvSpPr txBox="1"/>
          <p:nvPr userDrawn="1"/>
        </p:nvSpPr>
        <p:spPr>
          <a:xfrm>
            <a:off x="4984610" y="3085598"/>
            <a:ext cx="3980192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4400" dirty="0">
                <a:solidFill>
                  <a:srgbClr val="004C96"/>
                </a:solidFill>
                <a:latin typeface="+mn-lt"/>
              </a:rPr>
              <a:t>INFORMATIZÁCIA</a:t>
            </a:r>
          </a:p>
        </p:txBody>
      </p:sp>
    </p:spTree>
    <p:extLst>
      <p:ext uri="{BB962C8B-B14F-4D97-AF65-F5344CB8AC3E}">
        <p14:creationId xmlns:p14="http://schemas.microsoft.com/office/powerpoint/2010/main" val="108024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6" grpId="0"/>
      <p:bldP spid="16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Investi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8E59352-0AC4-45C1-A133-892C0F9BD61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7134F0D-241A-45D2-8056-495DD87206F6}"/>
              </a:ext>
            </a:extLst>
          </p:cNvPr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836676D-7ABE-4F56-8DA0-65EE8F5F6745}"/>
              </a:ext>
            </a:extLst>
          </p:cNvPr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7BFB9894-A480-4151-81F5-494D28BC99F8}"/>
              </a:ext>
            </a:extLst>
          </p:cNvPr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522CFEE7-3E18-4D64-BDBB-F4265EA512B1}"/>
              </a:ext>
            </a:extLst>
          </p:cNvPr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3449DEE6-7DA9-47C1-A064-40C4434C3D0A}"/>
              </a:ext>
            </a:extLst>
          </p:cNvPr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5495C77B-C0C3-4511-8860-8D7AE6AEF41F}"/>
              </a:ext>
            </a:extLst>
          </p:cNvPr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5F6A47D0-3833-45CB-9869-C7E855800AB2}"/>
              </a:ext>
            </a:extLst>
          </p:cNvPr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089D10B3-E2A0-4207-9569-7D4A774BA52B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B17F310-923A-47F5-9C01-B0014FE71717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D5E6E97-8B78-44DE-8173-471E1FE3ADDE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DDA3F6E9-1B63-4D76-831B-B9F97D9894DF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DAF98F05-DDAF-4362-B890-6B8365D6CFF2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EF194C2-62D4-4F82-AB5A-D3BB0C8FE234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FA7E97F0-EB80-4639-976F-A5AA7C97A552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22A328E-6E64-4A7E-BDA8-4D798E2B566F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00097501-0D8B-4D48-BDE8-634A9B63E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0006" y="765175"/>
            <a:ext cx="2985391" cy="68437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07C78CCD-38E7-4BEC-B283-556F169EC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8" t="24111" r="12135" b="24041"/>
          <a:stretch/>
        </p:blipFill>
        <p:spPr>
          <a:xfrm>
            <a:off x="6109555" y="1720"/>
            <a:ext cx="6082444" cy="6856279"/>
          </a:xfrm>
          <a:prstGeom prst="rect">
            <a:avLst/>
          </a:prstGeom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C03EB-AA4C-4E90-9889-EB015FF8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1620" y="3802173"/>
            <a:ext cx="2650647" cy="135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pic>
        <p:nvPicPr>
          <p:cNvPr id="33" name="Grafický objekt 32">
            <a:extLst>
              <a:ext uri="{FF2B5EF4-FFF2-40B4-BE49-F238E27FC236}">
                <a16:creationId xmlns:a16="http://schemas.microsoft.com/office/drawing/2014/main" id="{91F39D45-CEA2-4B8A-8F16-97F575FEC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6F32A1ED-B65E-473D-9EB5-DF3E1F345B20}"/>
              </a:ext>
            </a:extLst>
          </p:cNvPr>
          <p:cNvSpPr txBox="1">
            <a:spLocks/>
          </p:cNvSpPr>
          <p:nvPr userDrawn="1"/>
        </p:nvSpPr>
        <p:spPr>
          <a:xfrm>
            <a:off x="1524001" y="2176285"/>
            <a:ext cx="3845439" cy="11059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4C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Investície</a:t>
            </a:r>
            <a:endParaRPr lang="en-US" dirty="0"/>
          </a:p>
        </p:txBody>
      </p:sp>
      <p:cxnSp>
        <p:nvCxnSpPr>
          <p:cNvPr id="34" name="Straight Connector 9">
            <a:extLst>
              <a:ext uri="{FF2B5EF4-FFF2-40B4-BE49-F238E27FC236}">
                <a16:creationId xmlns:a16="http://schemas.microsoft.com/office/drawing/2014/main" id="{EB1C874A-1CB4-4CF1-BF6B-B339EB885674}"/>
              </a:ext>
            </a:extLst>
          </p:cNvPr>
          <p:cNvCxnSpPr>
            <a:cxnSpLocks/>
          </p:cNvCxnSpPr>
          <p:nvPr userDrawn="1"/>
        </p:nvCxnSpPr>
        <p:spPr>
          <a:xfrm>
            <a:off x="1531620" y="3552396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entagon 6">
            <a:extLst>
              <a:ext uri="{FF2B5EF4-FFF2-40B4-BE49-F238E27FC236}">
                <a16:creationId xmlns:a16="http://schemas.microsoft.com/office/drawing/2014/main" id="{5149D558-7E21-407B-8D02-EC5DA30A8C65}"/>
              </a:ext>
            </a:extLst>
          </p:cNvPr>
          <p:cNvSpPr/>
          <p:nvPr userDrawn="1"/>
        </p:nvSpPr>
        <p:spPr>
          <a:xfrm>
            <a:off x="6106152" y="0"/>
            <a:ext cx="6085847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/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4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Reg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8E59352-0AC4-45C1-A133-892C0F9BD61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7134F0D-241A-45D2-8056-495DD87206F6}"/>
              </a:ext>
            </a:extLst>
          </p:cNvPr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836676D-7ABE-4F56-8DA0-65EE8F5F6745}"/>
              </a:ext>
            </a:extLst>
          </p:cNvPr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7BFB9894-A480-4151-81F5-494D28BC99F8}"/>
              </a:ext>
            </a:extLst>
          </p:cNvPr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522CFEE7-3E18-4D64-BDBB-F4265EA512B1}"/>
              </a:ext>
            </a:extLst>
          </p:cNvPr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3449DEE6-7DA9-47C1-A064-40C4434C3D0A}"/>
              </a:ext>
            </a:extLst>
          </p:cNvPr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5495C77B-C0C3-4511-8860-8D7AE6AEF41F}"/>
              </a:ext>
            </a:extLst>
          </p:cNvPr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5F6A47D0-3833-45CB-9869-C7E855800AB2}"/>
              </a:ext>
            </a:extLst>
          </p:cNvPr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089D10B3-E2A0-4207-9569-7D4A774BA52B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B17F310-923A-47F5-9C01-B0014FE71717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D5E6E97-8B78-44DE-8173-471E1FE3ADDE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DDA3F6E9-1B63-4D76-831B-B9F97D9894DF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DAF98F05-DDAF-4362-B890-6B8365D6CFF2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EF194C2-62D4-4F82-AB5A-D3BB0C8FE234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FA7E97F0-EB80-4639-976F-A5AA7C97A552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22A328E-6E64-4A7E-BDA8-4D798E2B566F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00097501-0D8B-4D48-BDE8-634A9B63E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0006" y="765175"/>
            <a:ext cx="2985391" cy="684376"/>
          </a:xfrm>
          <a:prstGeom prst="rect">
            <a:avLst/>
          </a:prstGeom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C03EB-AA4C-4E90-9889-EB015FF8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1620" y="3802173"/>
            <a:ext cx="2650647" cy="135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pic>
        <p:nvPicPr>
          <p:cNvPr id="34" name="Obrázek 33">
            <a:extLst>
              <a:ext uri="{FF2B5EF4-FFF2-40B4-BE49-F238E27FC236}">
                <a16:creationId xmlns:a16="http://schemas.microsoft.com/office/drawing/2014/main" id="{4F3DE261-5C22-4F87-989A-9FA491F5E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 t="9594" r="12226"/>
          <a:stretch/>
        </p:blipFill>
        <p:spPr>
          <a:xfrm>
            <a:off x="6111527" y="-1720"/>
            <a:ext cx="6082444" cy="6858000"/>
          </a:xfrm>
          <a:prstGeom prst="rect">
            <a:avLst/>
          </a:prstGeom>
        </p:spPr>
      </p:pic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84579C18-5088-4758-B03F-5C1F67DE6E37}"/>
              </a:ext>
            </a:extLst>
          </p:cNvPr>
          <p:cNvCxnSpPr>
            <a:cxnSpLocks/>
          </p:cNvCxnSpPr>
          <p:nvPr userDrawn="1"/>
        </p:nvCxnSpPr>
        <p:spPr>
          <a:xfrm>
            <a:off x="1531620" y="3552396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822360B7-446A-426F-8AE5-F405DE5CEAFA}"/>
              </a:ext>
            </a:extLst>
          </p:cNvPr>
          <p:cNvSpPr txBox="1">
            <a:spLocks/>
          </p:cNvSpPr>
          <p:nvPr userDrawn="1"/>
        </p:nvSpPr>
        <p:spPr>
          <a:xfrm>
            <a:off x="1524001" y="2176285"/>
            <a:ext cx="3845439" cy="11059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4C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Regionálny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 err="1"/>
              <a:t>rozvoj</a:t>
            </a:r>
            <a:endParaRPr lang="en-US" dirty="0"/>
          </a:p>
        </p:txBody>
      </p:sp>
      <p:pic>
        <p:nvPicPr>
          <p:cNvPr id="33" name="Grafický objekt 32">
            <a:extLst>
              <a:ext uri="{FF2B5EF4-FFF2-40B4-BE49-F238E27FC236}">
                <a16:creationId xmlns:a16="http://schemas.microsoft.com/office/drawing/2014/main" id="{91F39D45-CEA2-4B8A-8F16-97F575FEC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</p:spPr>
      </p:pic>
      <p:sp>
        <p:nvSpPr>
          <p:cNvPr id="31" name="Pentagon 6">
            <a:extLst>
              <a:ext uri="{FF2B5EF4-FFF2-40B4-BE49-F238E27FC236}">
                <a16:creationId xmlns:a16="http://schemas.microsoft.com/office/drawing/2014/main" id="{5149D558-7E21-407B-8D02-EC5DA30A8C65}"/>
              </a:ext>
            </a:extLst>
          </p:cNvPr>
          <p:cNvSpPr/>
          <p:nvPr userDrawn="1"/>
        </p:nvSpPr>
        <p:spPr>
          <a:xfrm>
            <a:off x="6108124" y="-3756"/>
            <a:ext cx="6085847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/>
      <p:bldP spid="3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Informatizac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8E59352-0AC4-45C1-A133-892C0F9BD61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F7134F0D-241A-45D2-8056-495DD87206F6}"/>
              </a:ext>
            </a:extLst>
          </p:cNvPr>
          <p:cNvCxnSpPr/>
          <p:nvPr userDrawn="1"/>
        </p:nvCxnSpPr>
        <p:spPr>
          <a:xfrm>
            <a:off x="1524847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836676D-7ABE-4F56-8DA0-65EE8F5F6745}"/>
              </a:ext>
            </a:extLst>
          </p:cNvPr>
          <p:cNvCxnSpPr/>
          <p:nvPr userDrawn="1"/>
        </p:nvCxnSpPr>
        <p:spPr>
          <a:xfrm>
            <a:off x="3049694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7BFB9894-A480-4151-81F5-494D28BC99F8}"/>
              </a:ext>
            </a:extLst>
          </p:cNvPr>
          <p:cNvCxnSpPr/>
          <p:nvPr userDrawn="1"/>
        </p:nvCxnSpPr>
        <p:spPr>
          <a:xfrm>
            <a:off x="4574541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522CFEE7-3E18-4D64-BDBB-F4265EA512B1}"/>
              </a:ext>
            </a:extLst>
          </p:cNvPr>
          <p:cNvCxnSpPr/>
          <p:nvPr userDrawn="1"/>
        </p:nvCxnSpPr>
        <p:spPr>
          <a:xfrm>
            <a:off x="6099388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3449DEE6-7DA9-47C1-A064-40C4434C3D0A}"/>
              </a:ext>
            </a:extLst>
          </p:cNvPr>
          <p:cNvCxnSpPr/>
          <p:nvPr userDrawn="1"/>
        </p:nvCxnSpPr>
        <p:spPr>
          <a:xfrm>
            <a:off x="7624235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5495C77B-C0C3-4511-8860-8D7AE6AEF41F}"/>
              </a:ext>
            </a:extLst>
          </p:cNvPr>
          <p:cNvCxnSpPr/>
          <p:nvPr userDrawn="1"/>
        </p:nvCxnSpPr>
        <p:spPr>
          <a:xfrm>
            <a:off x="9149082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5F6A47D0-3833-45CB-9869-C7E855800AB2}"/>
              </a:ext>
            </a:extLst>
          </p:cNvPr>
          <p:cNvCxnSpPr/>
          <p:nvPr userDrawn="1"/>
        </p:nvCxnSpPr>
        <p:spPr>
          <a:xfrm>
            <a:off x="10673929" y="0"/>
            <a:ext cx="0" cy="6858001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">
            <a:extLst>
              <a:ext uri="{FF2B5EF4-FFF2-40B4-BE49-F238E27FC236}">
                <a16:creationId xmlns:a16="http://schemas.microsoft.com/office/drawing/2014/main" id="{089D10B3-E2A0-4207-9569-7D4A774BA52B}"/>
              </a:ext>
            </a:extLst>
          </p:cNvPr>
          <p:cNvSpPr/>
          <p:nvPr userDrawn="1"/>
        </p:nvSpPr>
        <p:spPr>
          <a:xfrm>
            <a:off x="-6772" y="-7514"/>
            <a:ext cx="1524842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0B17F310-923A-47F5-9C01-B0014FE71717}"/>
              </a:ext>
            </a:extLst>
          </p:cNvPr>
          <p:cNvSpPr/>
          <p:nvPr userDrawn="1"/>
        </p:nvSpPr>
        <p:spPr>
          <a:xfrm>
            <a:off x="1531624" y="-7514"/>
            <a:ext cx="151679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5D5E6E97-8B78-44DE-8173-471E1FE3ADDE}"/>
              </a:ext>
            </a:extLst>
          </p:cNvPr>
          <p:cNvSpPr/>
          <p:nvPr userDrawn="1"/>
        </p:nvSpPr>
        <p:spPr>
          <a:xfrm>
            <a:off x="3049690" y="-7514"/>
            <a:ext cx="152484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DDA3F6E9-1B63-4D76-831B-B9F97D9894DF}"/>
              </a:ext>
            </a:extLst>
          </p:cNvPr>
          <p:cNvSpPr/>
          <p:nvPr userDrawn="1"/>
        </p:nvSpPr>
        <p:spPr>
          <a:xfrm>
            <a:off x="4574537" y="-7514"/>
            <a:ext cx="1524843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DAF98F05-DDAF-4362-B890-6B8365D6CFF2}"/>
              </a:ext>
            </a:extLst>
          </p:cNvPr>
          <p:cNvSpPr/>
          <p:nvPr userDrawn="1"/>
        </p:nvSpPr>
        <p:spPr>
          <a:xfrm>
            <a:off x="6099388" y="-7514"/>
            <a:ext cx="1518918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FEF194C2-62D4-4F82-AB5A-D3BB0C8FE234}"/>
              </a:ext>
            </a:extLst>
          </p:cNvPr>
          <p:cNvSpPr/>
          <p:nvPr userDrawn="1"/>
        </p:nvSpPr>
        <p:spPr>
          <a:xfrm>
            <a:off x="7633129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FA7E97F0-EB80-4639-976F-A5AA7C97A552}"/>
              </a:ext>
            </a:extLst>
          </p:cNvPr>
          <p:cNvSpPr/>
          <p:nvPr userDrawn="1"/>
        </p:nvSpPr>
        <p:spPr>
          <a:xfrm>
            <a:off x="9157981" y="-7514"/>
            <a:ext cx="1510020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322A328E-6E64-4A7E-BDA8-4D798E2B566F}"/>
              </a:ext>
            </a:extLst>
          </p:cNvPr>
          <p:cNvSpPr/>
          <p:nvPr userDrawn="1"/>
        </p:nvSpPr>
        <p:spPr>
          <a:xfrm>
            <a:off x="10667152" y="-7514"/>
            <a:ext cx="1524847" cy="6865513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00097501-0D8B-4D48-BDE8-634A9B63E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0006" y="765175"/>
            <a:ext cx="2985391" cy="684376"/>
          </a:xfrm>
          <a:prstGeom prst="rect">
            <a:avLst/>
          </a:prstGeom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C03EB-AA4C-4E90-9889-EB015FF8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1620" y="3802173"/>
            <a:ext cx="2650647" cy="135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F6954960-60CE-45E5-8C16-E1719FE34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7" t="1" r="29344" b="-1"/>
          <a:stretch/>
        </p:blipFill>
        <p:spPr>
          <a:xfrm>
            <a:off x="6099379" y="-3439"/>
            <a:ext cx="6092621" cy="6857998"/>
          </a:xfrm>
          <a:prstGeom prst="rect">
            <a:avLst/>
          </a:prstGeom>
        </p:spPr>
      </p:pic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DE901E82-2BF5-4B8F-AACF-0855F107255E}"/>
              </a:ext>
            </a:extLst>
          </p:cNvPr>
          <p:cNvCxnSpPr>
            <a:cxnSpLocks/>
          </p:cNvCxnSpPr>
          <p:nvPr userDrawn="1"/>
        </p:nvCxnSpPr>
        <p:spPr>
          <a:xfrm>
            <a:off x="1531620" y="3552396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Placeholder 1">
            <a:extLst>
              <a:ext uri="{FF2B5EF4-FFF2-40B4-BE49-F238E27FC236}">
                <a16:creationId xmlns:a16="http://schemas.microsoft.com/office/drawing/2014/main" id="{C39EA938-6B65-44E2-82AE-3AE4D4F160B5}"/>
              </a:ext>
            </a:extLst>
          </p:cNvPr>
          <p:cNvSpPr txBox="1">
            <a:spLocks/>
          </p:cNvSpPr>
          <p:nvPr userDrawn="1"/>
        </p:nvSpPr>
        <p:spPr>
          <a:xfrm>
            <a:off x="1524001" y="2176285"/>
            <a:ext cx="3845439" cy="11059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4C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Informatizácia</a:t>
            </a:r>
            <a:endParaRPr lang="en-US" dirty="0"/>
          </a:p>
        </p:txBody>
      </p:sp>
      <p:pic>
        <p:nvPicPr>
          <p:cNvPr id="33" name="Grafický objekt 32">
            <a:extLst>
              <a:ext uri="{FF2B5EF4-FFF2-40B4-BE49-F238E27FC236}">
                <a16:creationId xmlns:a16="http://schemas.microsoft.com/office/drawing/2014/main" id="{91F39D45-CEA2-4B8A-8F16-97F575FEC1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91117" y="5885304"/>
            <a:ext cx="8197697" cy="452780"/>
          </a:xfrm>
          <a:prstGeom prst="rect">
            <a:avLst/>
          </a:prstGeom>
        </p:spPr>
      </p:pic>
      <p:sp>
        <p:nvSpPr>
          <p:cNvPr id="34" name="Pentagon 6">
            <a:extLst>
              <a:ext uri="{FF2B5EF4-FFF2-40B4-BE49-F238E27FC236}">
                <a16:creationId xmlns:a16="http://schemas.microsoft.com/office/drawing/2014/main" id="{5149D558-7E21-407B-8D02-EC5DA30A8C65}"/>
              </a:ext>
            </a:extLst>
          </p:cNvPr>
          <p:cNvSpPr/>
          <p:nvPr userDrawn="1"/>
        </p:nvSpPr>
        <p:spPr>
          <a:xfrm>
            <a:off x="6099379" y="-3756"/>
            <a:ext cx="6092615" cy="6865513"/>
          </a:xfrm>
          <a:prstGeom prst="homePlate">
            <a:avLst>
              <a:gd name="adj" fmla="val 0"/>
            </a:avLst>
          </a:prstGeom>
          <a:solidFill>
            <a:srgbClr val="ECECEC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0" tIns="0" rIns="91440" bIns="91440" rtlCol="0" anchor="ctr" anchorCtr="0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33" dirty="0">
              <a:solidFill>
                <a:schemeClr val="bg2"/>
              </a:solidFill>
              <a:latin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1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4" ac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ac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4" ac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ac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4" ac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xit" presetSubtype="4" ac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xit" presetSubtype="4" ac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/>
      <p:bldP spid="3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fografik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9DC03EB-AA4C-4E90-9889-EB015FF8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1620" y="3429000"/>
            <a:ext cx="2650647" cy="135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  <a:r>
              <a:rPr lang="sk-SK" noProof="0" dirty="0" err="1"/>
              <a:t>Maecenas</a:t>
            </a:r>
            <a:r>
              <a:rPr lang="sk-SK" noProof="0" dirty="0"/>
              <a:t> </a:t>
            </a:r>
            <a:r>
              <a:rPr lang="sk-SK" noProof="0" dirty="0" err="1"/>
              <a:t>porttitor</a:t>
            </a:r>
            <a:r>
              <a:rPr lang="sk-SK" noProof="0" dirty="0"/>
              <a:t> </a:t>
            </a:r>
            <a:r>
              <a:rPr lang="sk-SK" noProof="0" dirty="0" err="1"/>
              <a:t>congue</a:t>
            </a:r>
            <a:r>
              <a:rPr lang="sk-SK" noProof="0" dirty="0"/>
              <a:t> </a:t>
            </a:r>
            <a:r>
              <a:rPr lang="sk-SK" noProof="0" dirty="0" err="1"/>
              <a:t>massa</a:t>
            </a:r>
            <a:r>
              <a:rPr lang="sk-SK" noProof="0" dirty="0"/>
              <a:t>. </a:t>
            </a:r>
            <a:r>
              <a:rPr lang="sk-SK" noProof="0" dirty="0" err="1"/>
              <a:t>Fusce</a:t>
            </a:r>
            <a:r>
              <a:rPr lang="sk-SK" noProof="0" dirty="0"/>
              <a:t> </a:t>
            </a:r>
            <a:r>
              <a:rPr lang="sk-SK" noProof="0" dirty="0" err="1"/>
              <a:t>posuere</a:t>
            </a:r>
            <a:r>
              <a:rPr lang="sk-SK" noProof="0" dirty="0"/>
              <a:t>, </a:t>
            </a:r>
            <a:r>
              <a:rPr lang="sk-SK" noProof="0" dirty="0" err="1"/>
              <a:t>magna</a:t>
            </a:r>
            <a:r>
              <a:rPr lang="sk-SK" noProof="0" dirty="0"/>
              <a:t> sed </a:t>
            </a:r>
            <a:r>
              <a:rPr lang="sk-SK" noProof="0" dirty="0" err="1"/>
              <a:t>pulvinar</a:t>
            </a:r>
            <a:r>
              <a:rPr lang="sk-SK" noProof="0" dirty="0"/>
              <a:t> </a:t>
            </a:r>
            <a:r>
              <a:rPr lang="sk-SK" noProof="0" dirty="0" err="1"/>
              <a:t>ultricies</a:t>
            </a:r>
            <a:r>
              <a:rPr lang="sk-SK" noProof="0" dirty="0"/>
              <a:t>, </a:t>
            </a:r>
            <a:r>
              <a:rPr lang="sk-SK" noProof="0" dirty="0" err="1"/>
              <a:t>purus</a:t>
            </a:r>
            <a:r>
              <a:rPr lang="sk-SK" noProof="0" dirty="0"/>
              <a:t> </a:t>
            </a:r>
            <a:r>
              <a:rPr lang="sk-SK" noProof="0" dirty="0" err="1"/>
              <a:t>lectus</a:t>
            </a:r>
            <a:r>
              <a:rPr lang="sk-SK" noProof="0" dirty="0"/>
              <a:t> </a:t>
            </a:r>
            <a:r>
              <a:rPr lang="sk-SK" noProof="0" dirty="0" err="1"/>
              <a:t>malesuada</a:t>
            </a:r>
            <a:r>
              <a:rPr lang="sk-SK" noProof="0" dirty="0"/>
              <a:t> libero,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 </a:t>
            </a:r>
            <a:r>
              <a:rPr lang="sk-SK" noProof="0" dirty="0" err="1"/>
              <a:t>commodo</a:t>
            </a:r>
            <a:r>
              <a:rPr lang="sk-SK" noProof="0" dirty="0"/>
              <a:t> </a:t>
            </a:r>
            <a:r>
              <a:rPr lang="sk-SK" noProof="0" dirty="0" err="1"/>
              <a:t>magna</a:t>
            </a:r>
            <a:r>
              <a:rPr lang="sk-SK" noProof="0" dirty="0"/>
              <a:t> eros </a:t>
            </a:r>
            <a:r>
              <a:rPr lang="sk-SK" noProof="0" dirty="0" err="1"/>
              <a:t>quis</a:t>
            </a:r>
            <a:r>
              <a:rPr lang="sk-SK" noProof="0" dirty="0"/>
              <a:t> urna. </a:t>
            </a:r>
          </a:p>
        </p:txBody>
      </p:sp>
      <p:cxnSp>
        <p:nvCxnSpPr>
          <p:cNvPr id="35" name="Straight Connector 9">
            <a:extLst>
              <a:ext uri="{FF2B5EF4-FFF2-40B4-BE49-F238E27FC236}">
                <a16:creationId xmlns:a16="http://schemas.microsoft.com/office/drawing/2014/main" id="{DE901E82-2BF5-4B8F-AACF-0855F107255E}"/>
              </a:ext>
            </a:extLst>
          </p:cNvPr>
          <p:cNvCxnSpPr>
            <a:cxnSpLocks/>
          </p:cNvCxnSpPr>
          <p:nvPr userDrawn="1"/>
        </p:nvCxnSpPr>
        <p:spPr>
          <a:xfrm>
            <a:off x="1531620" y="3179223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9A72E966-6432-4405-B575-A25FA487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621" y="1253007"/>
            <a:ext cx="3082910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37" name="Chart 5">
            <a:extLst>
              <a:ext uri="{FF2B5EF4-FFF2-40B4-BE49-F238E27FC236}">
                <a16:creationId xmlns:a16="http://schemas.microsoft.com/office/drawing/2014/main" id="{D05C5C8E-F625-496B-A446-FFF93EE1D32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77942167"/>
              </p:ext>
            </p:extLst>
          </p:nvPr>
        </p:nvGraphicFramePr>
        <p:xfrm>
          <a:off x="5611420" y="1082502"/>
          <a:ext cx="6095999" cy="511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18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>
        <p:tmplLst>
          <p:tmpl>
            <p:tnLst>
              <p:par>
                <p:cTn presetID="22" presetClass="entr" presetSubtype="4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/>
      <p:bldGraphic spid="37" grpId="0" uiExpand="1">
        <p:bldSub>
          <a:bldChart bld="seriesEl"/>
        </p:bldSub>
      </p:bldGraphic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fografika 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84662AB8-19B8-490B-AFEC-F1F55D01BAB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3CE2D03-5D8F-4968-8734-88AF15842792}"/>
              </a:ext>
            </a:extLst>
          </p:cNvPr>
          <p:cNvGrpSpPr/>
          <p:nvPr userDrawn="1"/>
        </p:nvGrpSpPr>
        <p:grpSpPr>
          <a:xfrm>
            <a:off x="4472535" y="1637211"/>
            <a:ext cx="7214368" cy="3583579"/>
            <a:chOff x="4472535" y="1637211"/>
            <a:chExt cx="7214368" cy="3583579"/>
          </a:xfrm>
        </p:grpSpPr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B4FF89EC-326B-4B73-A086-9301B7A808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t="49471" r="87635" b="19578"/>
            <a:stretch/>
          </p:blipFill>
          <p:spPr>
            <a:xfrm>
              <a:off x="4472535" y="3426435"/>
              <a:ext cx="909364" cy="1197817"/>
            </a:xfrm>
            <a:prstGeom prst="rect">
              <a:avLst/>
            </a:prstGeom>
          </p:spPr>
        </p:pic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51DB65C7-AE52-4CEE-A6A2-5B3DD213A52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l="2418" t="38567" r="79464" b="6976"/>
            <a:stretch/>
          </p:blipFill>
          <p:spPr>
            <a:xfrm>
              <a:off x="4650377" y="3004457"/>
              <a:ext cx="1332412" cy="2107474"/>
            </a:xfrm>
            <a:prstGeom prst="rect">
              <a:avLst/>
            </a:prstGeom>
          </p:spPr>
        </p:pic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BEBFDE2B-F54B-4C44-8029-E2BFFC89E86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9015" t="16066" r="65018" b="42078"/>
            <a:stretch/>
          </p:blipFill>
          <p:spPr>
            <a:xfrm>
              <a:off x="5135527" y="2133600"/>
              <a:ext cx="1909707" cy="1619795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:a16="http://schemas.microsoft.com/office/drawing/2014/main" id="{3A102862-A403-4E31-B205-C03F4F73DE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 l="15443" t="46668" r="61348" b="4163"/>
            <a:stretch/>
          </p:blipFill>
          <p:spPr>
            <a:xfrm>
              <a:off x="5608321" y="3317966"/>
              <a:ext cx="1706880" cy="1902824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:a16="http://schemas.microsoft.com/office/drawing/2014/main" id="{A91F3C43-01A9-4500-9731-C32538F6D0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 l="26812" t="3238" r="44730" b="54907"/>
            <a:stretch/>
          </p:blipFill>
          <p:spPr>
            <a:xfrm>
              <a:off x="6444343" y="1637211"/>
              <a:ext cx="2092906" cy="1619795"/>
            </a:xfrm>
            <a:prstGeom prst="rect">
              <a:avLst/>
            </a:prstGeom>
          </p:spPr>
        </p:pic>
        <p:pic>
          <p:nvPicPr>
            <p:cNvPr id="12" name="Grafický objekt 11">
              <a:extLst>
                <a:ext uri="{FF2B5EF4-FFF2-40B4-BE49-F238E27FC236}">
                  <a16:creationId xmlns:a16="http://schemas.microsoft.com/office/drawing/2014/main" id="{E6BFD6B4-995B-4516-93BE-644B5F77E20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 l="28660" t="33617" r="37103" b="21153"/>
            <a:stretch/>
          </p:blipFill>
          <p:spPr>
            <a:xfrm>
              <a:off x="6580262" y="2812869"/>
              <a:ext cx="2517897" cy="1750422"/>
            </a:xfrm>
            <a:prstGeom prst="rect">
              <a:avLst/>
            </a:prstGeom>
          </p:spPr>
        </p:pic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5468CECA-669D-4794-82C5-D9C09C5652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 l="51915" t="9989" r="1903" b="54908"/>
            <a:stretch/>
          </p:blipFill>
          <p:spPr>
            <a:xfrm>
              <a:off x="8290560" y="1898469"/>
              <a:ext cx="3396343" cy="1358537"/>
            </a:xfrm>
            <a:prstGeom prst="rect">
              <a:avLst/>
            </a:prstGeom>
          </p:spPr>
        </p:pic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4DA55103-1845-4F21-B571-29D2B6972B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 l="56680" t="32042" r="4982" b="34429"/>
            <a:stretch/>
          </p:blipFill>
          <p:spPr>
            <a:xfrm>
              <a:off x="8640959" y="2751909"/>
              <a:ext cx="2819521" cy="1297577"/>
            </a:xfrm>
            <a:prstGeom prst="rect">
              <a:avLst/>
            </a:prstGeom>
          </p:spPr>
        </p:pic>
      </p:grpSp>
      <p:cxnSp>
        <p:nvCxnSpPr>
          <p:cNvPr id="15" name="Straight Connector 69">
            <a:extLst>
              <a:ext uri="{FF2B5EF4-FFF2-40B4-BE49-F238E27FC236}">
                <a16:creationId xmlns:a16="http://schemas.microsoft.com/office/drawing/2014/main" id="{B98935E4-66F2-4424-A60C-49B03B2C4A2F}"/>
              </a:ext>
            </a:extLst>
          </p:cNvPr>
          <p:cNvCxnSpPr>
            <a:cxnSpLocks/>
          </p:cNvCxnSpPr>
          <p:nvPr userDrawn="1"/>
        </p:nvCxnSpPr>
        <p:spPr>
          <a:xfrm>
            <a:off x="1029523" y="3193387"/>
            <a:ext cx="0" cy="203479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0">
            <a:extLst>
              <a:ext uri="{FF2B5EF4-FFF2-40B4-BE49-F238E27FC236}">
                <a16:creationId xmlns:a16="http://schemas.microsoft.com/office/drawing/2014/main" id="{FE98719B-E598-4530-A7A9-20B65B93D97B}"/>
              </a:ext>
            </a:extLst>
          </p:cNvPr>
          <p:cNvCxnSpPr>
            <a:cxnSpLocks/>
          </p:cNvCxnSpPr>
          <p:nvPr userDrawn="1"/>
        </p:nvCxnSpPr>
        <p:spPr>
          <a:xfrm>
            <a:off x="1029523" y="4266576"/>
            <a:ext cx="0" cy="203479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1">
            <a:extLst>
              <a:ext uri="{FF2B5EF4-FFF2-40B4-BE49-F238E27FC236}">
                <a16:creationId xmlns:a16="http://schemas.microsoft.com/office/drawing/2014/main" id="{861970CD-C0C0-47E6-8324-18E7244810E4}"/>
              </a:ext>
            </a:extLst>
          </p:cNvPr>
          <p:cNvCxnSpPr>
            <a:cxnSpLocks/>
          </p:cNvCxnSpPr>
          <p:nvPr userDrawn="1"/>
        </p:nvCxnSpPr>
        <p:spPr>
          <a:xfrm>
            <a:off x="1029523" y="5352955"/>
            <a:ext cx="0" cy="203479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D005C88-A829-445E-A9A6-041125D359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7498" y="3116628"/>
            <a:ext cx="1915708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B6F91EF-E003-4DD2-BBFC-148DFAC8F8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43404" y="4147443"/>
            <a:ext cx="1915708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7B281E2-0FB4-44F2-B304-9B7DEE41BE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9310" y="5220790"/>
            <a:ext cx="1915708" cy="525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50000"/>
              </a:lnSpc>
              <a:buNone/>
              <a:defRPr sz="1200" baseline="0">
                <a:solidFill>
                  <a:srgbClr val="22222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sk-SK" noProof="0" dirty="0" err="1"/>
              <a:t>Lorem</a:t>
            </a:r>
            <a:r>
              <a:rPr lang="sk-SK" noProof="0" dirty="0"/>
              <a:t> </a:t>
            </a:r>
            <a:r>
              <a:rPr lang="sk-SK" noProof="0" dirty="0" err="1"/>
              <a:t>ipsum</a:t>
            </a:r>
            <a:r>
              <a:rPr lang="sk-SK" noProof="0" dirty="0"/>
              <a:t> </a:t>
            </a:r>
            <a:r>
              <a:rPr lang="sk-SK" noProof="0" dirty="0" err="1"/>
              <a:t>dolor</a:t>
            </a:r>
            <a:r>
              <a:rPr lang="sk-SK" noProof="0" dirty="0"/>
              <a:t> </a:t>
            </a:r>
            <a:r>
              <a:rPr lang="sk-SK" noProof="0" dirty="0" err="1"/>
              <a:t>sit</a:t>
            </a:r>
            <a:r>
              <a:rPr lang="sk-SK" noProof="0" dirty="0"/>
              <a:t> </a:t>
            </a:r>
            <a:r>
              <a:rPr lang="sk-SK" noProof="0" dirty="0" err="1"/>
              <a:t>amet</a:t>
            </a:r>
            <a:r>
              <a:rPr lang="sk-SK" noProof="0" dirty="0"/>
              <a:t>, </a:t>
            </a:r>
            <a:r>
              <a:rPr lang="sk-SK" noProof="0" dirty="0" err="1"/>
              <a:t>consectetuer</a:t>
            </a:r>
            <a:r>
              <a:rPr lang="sk-SK" noProof="0" dirty="0"/>
              <a:t> </a:t>
            </a:r>
            <a:r>
              <a:rPr lang="sk-SK" noProof="0" dirty="0" err="1"/>
              <a:t>adipiscing</a:t>
            </a:r>
            <a:r>
              <a:rPr lang="sk-SK" noProof="0" dirty="0"/>
              <a:t> </a:t>
            </a:r>
            <a:r>
              <a:rPr lang="sk-SK" noProof="0" dirty="0" err="1"/>
              <a:t>elit</a:t>
            </a:r>
            <a:r>
              <a:rPr lang="sk-SK" noProof="0" dirty="0"/>
              <a:t>. </a:t>
            </a:r>
          </a:p>
        </p:txBody>
      </p:sp>
      <p:pic>
        <p:nvPicPr>
          <p:cNvPr id="24" name="Grafický objekt 23">
            <a:extLst>
              <a:ext uri="{FF2B5EF4-FFF2-40B4-BE49-F238E27FC236}">
                <a16:creationId xmlns:a16="http://schemas.microsoft.com/office/drawing/2014/main" id="{D307CDFE-021D-483F-A272-D3A5D0227912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70006" y="765175"/>
            <a:ext cx="2985391" cy="684376"/>
          </a:xfrm>
          <a:prstGeom prst="rect">
            <a:avLst/>
          </a:prstGeom>
        </p:spPr>
      </p:pic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EC5C63F1-687D-4A57-872F-A01D5FA89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4001" y="1985241"/>
            <a:ext cx="2985391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 err="1"/>
              <a:t>Infografika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mapa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mailto:kontakt@vicepremier.gov.sk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5A6328-ECAF-432C-A26D-0C51D44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AF2EA-5329-42DE-979C-AD832255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C93544-6C3A-495A-AB83-7008BE393B2C}"/>
              </a:ext>
            </a:extLst>
          </p:cNvPr>
          <p:cNvSpPr txBox="1">
            <a:spLocks/>
          </p:cNvSpPr>
          <p:nvPr userDrawn="1"/>
        </p:nvSpPr>
        <p:spPr>
          <a:xfrm>
            <a:off x="6922093" y="6079365"/>
            <a:ext cx="4757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i="0" u="none" strike="noStrike" kern="1200" spc="30" baseline="0" dirty="0">
              <a:solidFill>
                <a:srgbClr val="004C96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sk-SK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Štefánikova 15</a:t>
            </a:r>
            <a:r>
              <a:rPr lang="en-US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 011 05 Bratislava </a:t>
            </a:r>
            <a:endParaRPr lang="sk-SK" sz="1200" b="0" i="0" u="none" strike="noStrike" kern="1200" spc="30" baseline="0" noProof="0" dirty="0">
              <a:solidFill>
                <a:srgbClr val="004C96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sk-SK" sz="1200" b="0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+ 421 2 2092 8xxx</a:t>
            </a:r>
            <a:r>
              <a:rPr lang="en-US" sz="1200" b="0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, </a:t>
            </a:r>
            <a:r>
              <a:rPr lang="sk-SK" sz="1200" b="0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  <a:hlinkClick r:id="rId2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kontakt@vicepremier.gov.sk</a:t>
            </a:r>
            <a:r>
              <a:rPr lang="sk-SK" sz="1200" b="0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r"/>
            <a:endParaRPr lang="en-US" sz="1200" spc="30" baseline="0" dirty="0">
              <a:solidFill>
                <a:srgbClr val="004C96"/>
              </a:solidFill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5F99FCA-685F-44C5-9888-DCBDD8596BE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/>
        </p:blipFill>
        <p:spPr>
          <a:xfrm>
            <a:off x="3059234" y="6136018"/>
            <a:ext cx="4931827" cy="272397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4F4C259-7917-4317-94C2-FF74271F431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436278" y="6091739"/>
            <a:ext cx="2316970" cy="5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2" r:id="rId3"/>
    <p:sldLayoutId id="2147483678" r:id="rId4"/>
    <p:sldLayoutId id="2147483686" r:id="rId5"/>
    <p:sldLayoutId id="2147483687" r:id="rId6"/>
    <p:sldLayoutId id="2147483688" r:id="rId7"/>
    <p:sldLayoutId id="2147483690" r:id="rId8"/>
    <p:sldLayoutId id="2147483692" r:id="rId9"/>
    <p:sldLayoutId id="2147483663" r:id="rId10"/>
    <p:sldLayoutId id="2147483649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6" r:id="rId17"/>
    <p:sldLayoutId id="2147483657" r:id="rId18"/>
    <p:sldLayoutId id="2147483693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4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22222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22222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22222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05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sk.gov.sk/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sk.gov.sk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sk.gov.sk/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k.pavlovsky@mirri.gov.sk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dsk.gov.sk/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3843D2D-6F11-410F-A1D2-FED0757E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861" y="2568797"/>
            <a:ext cx="5475976" cy="1236236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k-SK" sz="3600" b="1" dirty="0"/>
              <a:t>Malé zlepšenia </a:t>
            </a:r>
            <a:r>
              <a:rPr lang="sk-SK" sz="3600" b="1" dirty="0" err="1"/>
              <a:t>eGOV</a:t>
            </a:r>
            <a:r>
              <a:rPr lang="sk-SK" sz="3600" b="1" dirty="0"/>
              <a:t> služieb </a:t>
            </a:r>
            <a:endParaRPr lang="en-US" sz="3600" b="1" dirty="0"/>
          </a:p>
          <a:p>
            <a:endParaRPr lang="en-US" sz="3600" b="1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EEF92A-D1A4-4B09-B719-967F37255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/>
              <a:t>25</a:t>
            </a:r>
            <a:r>
              <a:rPr lang="en-US" dirty="0"/>
              <a:t>.</a:t>
            </a:r>
            <a:r>
              <a:rPr lang="sk-SK" dirty="0"/>
              <a:t>08</a:t>
            </a:r>
            <a:r>
              <a:rPr lang="en-US" dirty="0"/>
              <a:t>.202</a:t>
            </a:r>
            <a:r>
              <a:rPr lang="sk-SK" dirty="0"/>
              <a:t>1</a:t>
            </a:r>
          </a:p>
        </p:txBody>
      </p:sp>
      <p:sp>
        <p:nvSpPr>
          <p:cNvPr id="5" name="Zástupný text 1">
            <a:extLst>
              <a:ext uri="{FF2B5EF4-FFF2-40B4-BE49-F238E27FC236}">
                <a16:creationId xmlns:a16="http://schemas.microsoft.com/office/drawing/2014/main" id="{83843D2D-6F11-410F-A1D2-FED0757E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861" y="4236752"/>
            <a:ext cx="3212144" cy="124649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k-SK" sz="1400" b="1" dirty="0">
                <a:latin typeface="+mn-lt"/>
              </a:rPr>
              <a:t>Patrik Pavlovský</a:t>
            </a:r>
          </a:p>
          <a:p>
            <a:r>
              <a:rPr lang="sk-SK" sz="1400" dirty="0">
                <a:latin typeface="+mn-lt"/>
              </a:rPr>
              <a:t>Oddelenie </a:t>
            </a:r>
            <a:r>
              <a:rPr lang="sk-SK" sz="1400" dirty="0" err="1">
                <a:latin typeface="+mn-lt"/>
              </a:rPr>
              <a:t>behaviorálnych</a:t>
            </a:r>
            <a:r>
              <a:rPr lang="sk-SK" sz="1400" dirty="0">
                <a:latin typeface="+mn-lt"/>
              </a:rPr>
              <a:t> inovácií (BRISK)</a:t>
            </a:r>
          </a:p>
          <a:p>
            <a:r>
              <a:rPr lang="sk-SK" sz="1400" dirty="0">
                <a:latin typeface="+mn-lt"/>
              </a:rPr>
              <a:t>MIRRI SR</a:t>
            </a:r>
            <a:endParaRPr lang="en-US" sz="1400" dirty="0">
              <a:latin typeface="+mn-lt"/>
            </a:endParaRPr>
          </a:p>
          <a:p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089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24000" y="910108"/>
            <a:ext cx="9144000" cy="748788"/>
          </a:xfrm>
        </p:spPr>
        <p:txBody>
          <a:bodyPr>
            <a:normAutofit/>
          </a:bodyPr>
          <a:lstStyle/>
          <a:p>
            <a:r>
              <a:rPr lang="sk-SK" b="1" dirty="0">
                <a:ea typeface="+mj-lt"/>
                <a:cs typeface="+mj-lt"/>
              </a:rPr>
              <a:t>Hodnotiace kritéria dopytovej výzvy</a:t>
            </a:r>
            <a:endParaRPr lang="sk-SK" dirty="0"/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>
          <a:xfrm>
            <a:off x="1524000" y="1395325"/>
            <a:ext cx="9144000" cy="3328517"/>
          </a:xfrm>
        </p:spPr>
        <p:txBody>
          <a:bodyPr>
            <a:noAutofit/>
          </a:bodyPr>
          <a:lstStyle/>
          <a:p>
            <a:r>
              <a:rPr lang="sk-SK" sz="1800" b="1" dirty="0"/>
              <a:t>Početnosť podaní</a:t>
            </a:r>
            <a:br>
              <a:rPr lang="sk-SK" sz="1800" b="1" dirty="0"/>
            </a:br>
            <a:r>
              <a:rPr lang="sk-SK" sz="1800" b="1" dirty="0"/>
              <a:t>- </a:t>
            </a:r>
            <a:r>
              <a:rPr lang="sk-SK" sz="1800" dirty="0"/>
              <a:t>malé zlepšenia „populárnych KS“ získajú viac bodov</a:t>
            </a:r>
          </a:p>
          <a:p>
            <a:r>
              <a:rPr lang="sk-SK" sz="1800" b="1" dirty="0"/>
              <a:t>Zvýšenie úrovne elektronizácie na úroveň 4 alebo 5 </a:t>
            </a:r>
            <a:br>
              <a:rPr lang="sk-SK" sz="1800" b="1" dirty="0"/>
            </a:br>
            <a:r>
              <a:rPr lang="sk-SK" sz="1800" dirty="0"/>
              <a:t>-</a:t>
            </a:r>
            <a:r>
              <a:rPr lang="sk-SK" sz="1800" b="1" dirty="0"/>
              <a:t> </a:t>
            </a:r>
            <a:r>
              <a:rPr lang="sk-SK" sz="1800" dirty="0"/>
              <a:t>end-to-end online komunikácia štátu so zákazníkom (štát vie </a:t>
            </a:r>
            <a:r>
              <a:rPr lang="sk-SK" sz="1800" dirty="0" err="1"/>
              <a:t>obdržať</a:t>
            </a:r>
            <a:r>
              <a:rPr lang="sk-SK" sz="1800" dirty="0"/>
              <a:t> ale aj odoslať dokumenty elektronicky)</a:t>
            </a:r>
          </a:p>
          <a:p>
            <a:r>
              <a:rPr lang="sk-SK" sz="1800" b="1" dirty="0"/>
              <a:t>Zvýšenie používateľskej kvality koncových elektronických služieb</a:t>
            </a:r>
            <a:br>
              <a:rPr lang="sk-SK" sz="1800" b="1" dirty="0"/>
            </a:br>
            <a:r>
              <a:rPr lang="sk-SK" sz="1800" b="1" dirty="0"/>
              <a:t>- </a:t>
            </a:r>
            <a:r>
              <a:rPr lang="sk-SK" sz="1800" dirty="0"/>
              <a:t>KPI BRISK </a:t>
            </a:r>
            <a:r>
              <a:rPr lang="sk-SK" sz="1800" dirty="0" err="1"/>
              <a:t>benchmarku</a:t>
            </a:r>
            <a:r>
              <a:rPr lang="sk-SK" sz="1800" dirty="0"/>
              <a:t> (nájdete na </a:t>
            </a:r>
            <a:r>
              <a:rPr lang="sk-SK" sz="1800" dirty="0">
                <a:hlinkClick r:id="rId2"/>
              </a:rPr>
              <a:t>www.idsk.gov.sk</a:t>
            </a:r>
            <a:r>
              <a:rPr lang="sk-SK" sz="1800" dirty="0"/>
              <a:t>)</a:t>
            </a:r>
          </a:p>
          <a:p>
            <a:r>
              <a:rPr lang="sk-SK" sz="1800" b="1" dirty="0"/>
              <a:t>Počet GUI, ktoré sa zosúladia s Jednotným dizajn manuálom elektronických služieb (ID-SK).</a:t>
            </a:r>
          </a:p>
          <a:p>
            <a:r>
              <a:rPr lang="sk-SK" sz="1800" b="1" dirty="0"/>
              <a:t>- </a:t>
            </a:r>
            <a:r>
              <a:rPr lang="sk-SK" sz="1800" dirty="0"/>
              <a:t>Viac GUI per projekt, viac bodov (1 služba/web = 1 GUI)</a:t>
            </a:r>
            <a:br>
              <a:rPr lang="sk-SK" sz="1800" dirty="0"/>
            </a:br>
            <a:r>
              <a:rPr lang="sk-SK" sz="1800" dirty="0"/>
              <a:t>- Vizuálne aj architektonicky</a:t>
            </a:r>
            <a:br>
              <a:rPr lang="sk-SK" sz="1800" dirty="0"/>
            </a:b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675621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24000" y="452908"/>
            <a:ext cx="9144000" cy="748788"/>
          </a:xfrm>
        </p:spPr>
        <p:txBody>
          <a:bodyPr>
            <a:normAutofit/>
          </a:bodyPr>
          <a:lstStyle/>
          <a:p>
            <a:r>
              <a:rPr lang="sk-SK" b="1" dirty="0">
                <a:ea typeface="+mj-lt"/>
                <a:cs typeface="+mj-lt"/>
              </a:rPr>
              <a:t>Hodnotiace kritéria dopytovej výzvy</a:t>
            </a:r>
            <a:endParaRPr lang="sk-SK" dirty="0"/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sk-SK" b="1" dirty="0"/>
          </a:p>
          <a:p>
            <a:r>
              <a:rPr lang="sk-SK" b="1" dirty="0"/>
              <a:t>Početnosť podaní</a:t>
            </a:r>
            <a:br>
              <a:rPr lang="sk-SK" b="1" dirty="0"/>
            </a:br>
            <a:r>
              <a:rPr lang="sk-SK" b="1" dirty="0"/>
              <a:t>- </a:t>
            </a:r>
            <a:r>
              <a:rPr lang="sk-SK" dirty="0"/>
              <a:t>malé zlepšenia populárnych KS získajú viac bodov</a:t>
            </a:r>
          </a:p>
          <a:p>
            <a:r>
              <a:rPr lang="sk-SK" b="1" dirty="0"/>
              <a:t>Zvýšenie úrovne elektronizácie na úroveň 4 alebo 5 </a:t>
            </a:r>
            <a:br>
              <a:rPr lang="sk-SK" b="1" dirty="0"/>
            </a:br>
            <a:r>
              <a:rPr lang="sk-SK" dirty="0"/>
              <a:t>-</a:t>
            </a:r>
            <a:r>
              <a:rPr lang="sk-SK" b="1" dirty="0"/>
              <a:t> </a:t>
            </a:r>
            <a:r>
              <a:rPr lang="sk-SK" dirty="0"/>
              <a:t>end-to-end online komunikácia štátu so zákazníkom</a:t>
            </a:r>
          </a:p>
          <a:p>
            <a:r>
              <a:rPr lang="sk-SK" b="1" dirty="0"/>
              <a:t>Zvýšenie používateľskej kvality koncových elektronických služieb</a:t>
            </a:r>
            <a:br>
              <a:rPr lang="sk-SK" b="1" dirty="0"/>
            </a:br>
            <a:r>
              <a:rPr lang="sk-SK" b="1" dirty="0"/>
              <a:t>- </a:t>
            </a:r>
            <a:r>
              <a:rPr lang="sk-SK" dirty="0"/>
              <a:t>KPI BRISK </a:t>
            </a:r>
            <a:r>
              <a:rPr lang="sk-SK" dirty="0" err="1"/>
              <a:t>benchmarku</a:t>
            </a:r>
            <a:r>
              <a:rPr lang="sk-SK" dirty="0"/>
              <a:t> (nájdete na </a:t>
            </a:r>
            <a:r>
              <a:rPr lang="sk-SK" dirty="0">
                <a:hlinkClick r:id="rId2"/>
              </a:rPr>
              <a:t>www.idsk.gov.sk</a:t>
            </a:r>
            <a:r>
              <a:rPr lang="sk-SK" dirty="0"/>
              <a:t>)</a:t>
            </a:r>
          </a:p>
          <a:p>
            <a:r>
              <a:rPr lang="sk-SK" b="1" dirty="0"/>
              <a:t>Počet GUI, ktoré sa zosúladia s Jednotným dizajn manuálom elektronických služieb (ID-SK).</a:t>
            </a:r>
          </a:p>
          <a:p>
            <a:r>
              <a:rPr lang="sk-SK" b="1" dirty="0"/>
              <a:t>- </a:t>
            </a:r>
            <a:r>
              <a:rPr lang="sk-SK" dirty="0"/>
              <a:t>Viac GUI per projekt, viac bodov</a:t>
            </a:r>
            <a:br>
              <a:rPr lang="sk-SK" dirty="0"/>
            </a:br>
            <a:r>
              <a:rPr lang="sk-SK" dirty="0"/>
              <a:t>- Vizuálne aj architektonicky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67452"/>
              </p:ext>
            </p:extLst>
          </p:nvPr>
        </p:nvGraphicFramePr>
        <p:xfrm>
          <a:off x="-1" y="827302"/>
          <a:ext cx="12192005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76">
                  <a:extLst>
                    <a:ext uri="{9D8B030D-6E8A-4147-A177-3AD203B41FA5}">
                      <a16:colId xmlns:a16="http://schemas.microsoft.com/office/drawing/2014/main" val="864462124"/>
                    </a:ext>
                  </a:extLst>
                </a:gridCol>
                <a:gridCol w="2914651">
                  <a:extLst>
                    <a:ext uri="{9D8B030D-6E8A-4147-A177-3AD203B41FA5}">
                      <a16:colId xmlns:a16="http://schemas.microsoft.com/office/drawing/2014/main" val="4222637438"/>
                    </a:ext>
                  </a:extLst>
                </a:gridCol>
                <a:gridCol w="4586288">
                  <a:extLst>
                    <a:ext uri="{9D8B030D-6E8A-4147-A177-3AD203B41FA5}">
                      <a16:colId xmlns:a16="http://schemas.microsoft.com/office/drawing/2014/main" val="79191759"/>
                    </a:ext>
                  </a:extLst>
                </a:gridCol>
                <a:gridCol w="3176590">
                  <a:extLst>
                    <a:ext uri="{9D8B030D-6E8A-4147-A177-3AD203B41FA5}">
                      <a16:colId xmlns:a16="http://schemas.microsoft.com/office/drawing/2014/main" val="420829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800" b="1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Posúdenie početnosti služieb</a:t>
                      </a:r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Posudzuje sa: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akú početnosť podaní (online + </a:t>
                      </a:r>
                      <a:r>
                        <a:rPr lang="sk-SK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offline</a:t>
                      </a: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mali za predošlí kalendárny rok 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 sú súčasťou </a:t>
                      </a:r>
                      <a:r>
                        <a:rPr lang="sk-SK" sz="1800" b="0" i="0" u="sng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zoznamu prioritných životných situácií </a:t>
                      </a:r>
                      <a:endParaRPr lang="sk-SK" u="sng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Predmetom zlepšenia je služba alebo služby, prostredníctvom ktorých bolo v predošlom kalendárnom roku vykonaných (kumulatívne online aj </a:t>
                      </a:r>
                      <a:r>
                        <a:rPr lang="sk-SK" sz="1800" b="0" i="0" kern="12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offline</a:t>
                      </a: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</a:p>
                    <a:p>
                      <a:pPr rtl="0" fontAlgn="base"/>
                      <a:endParaRPr lang="sk-SK" sz="1800" b="0" i="0" kern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 fontAlgn="base"/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menej ako (a vrátane) 100 podaní – </a:t>
                      </a:r>
                      <a:r>
                        <a:rPr lang="sk-SK" sz="1800" b="1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bodov.</a:t>
                      </a: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*od 101 do 5000 podaní – </a:t>
                      </a:r>
                      <a:r>
                        <a:rPr lang="sk-SK" sz="1800" b="1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bod.</a:t>
                      </a: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*5001 a viac podaní – </a:t>
                      </a:r>
                      <a:r>
                        <a:rPr lang="sk-SK" sz="1800" b="1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body.</a:t>
                      </a: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*5001 a viac podaní a sú súčasťou prioritných životných situácií – </a:t>
                      </a:r>
                      <a:r>
                        <a:rPr lang="sk-SK" sz="1800" b="1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bodov.</a:t>
                      </a:r>
                      <a:r>
                        <a:rPr lang="sk-SK" sz="1800" b="0" i="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hodnotí sa na základe priemerného počtu podaní všetkých služieb uvedených v projekte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Kalendárny</a:t>
                      </a:r>
                      <a:r>
                        <a:rPr lang="sk-SK" b="0" baseline="0" dirty="0">
                          <a:solidFill>
                            <a:srgbClr val="222222"/>
                          </a:solidFill>
                        </a:rPr>
                        <a:t> rok = od 1.1. do 31.12.</a:t>
                      </a:r>
                      <a:endParaRPr lang="sk-SK" b="0" dirty="0">
                        <a:solidFill>
                          <a:srgbClr val="22222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9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ysClr val="windowText" lastClr="000000"/>
                          </a:solidFill>
                        </a:rPr>
                        <a:t>Zvýšenie úrovne elektronizácie</a:t>
                      </a:r>
                    </a:p>
                    <a:p>
                      <a:r>
                        <a:rPr lang="sk-SK" b="0" dirty="0">
                          <a:solidFill>
                            <a:sysClr val="windowText" lastClr="000000"/>
                          </a:solidFill>
                        </a:rPr>
                        <a:t>78/2020 Z.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Posudzuje sa: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počet KS, ktorých úroveň elektronizácie sa vďaka aktivitám projektu zvýši na úroveň 4 alebo vyššiu úroveň.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ysClr val="windowText" lastClr="000000"/>
                          </a:solidFill>
                        </a:rPr>
                        <a:t>0 bodov </a:t>
                      </a:r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= 0 služieb  </a:t>
                      </a:r>
                    </a:p>
                    <a:p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sk-SK" b="1" dirty="0">
                          <a:solidFill>
                            <a:sysClr val="windowText" lastClr="000000"/>
                          </a:solidFill>
                        </a:rPr>
                        <a:t>4 body </a:t>
                      </a:r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= 1 až 2 služby </a:t>
                      </a:r>
                    </a:p>
                    <a:p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sk-SK" b="1" dirty="0">
                          <a:solidFill>
                            <a:sysClr val="windowText" lastClr="000000"/>
                          </a:solidFill>
                        </a:rPr>
                        <a:t>8 bodov </a:t>
                      </a:r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= 3 až 6 služieb </a:t>
                      </a:r>
                    </a:p>
                    <a:p>
                      <a:endParaRPr lang="sk-SK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sk-SK" b="1" dirty="0">
                          <a:solidFill>
                            <a:sysClr val="windowText" lastClr="000000"/>
                          </a:solidFill>
                        </a:rPr>
                        <a:t>10 bodov </a:t>
                      </a:r>
                      <a:r>
                        <a:rPr lang="sk-SK" dirty="0">
                          <a:solidFill>
                            <a:sysClr val="windowText" lastClr="000000"/>
                          </a:solidFill>
                        </a:rPr>
                        <a:t>= 7 a viac služieb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500" b="1" dirty="0">
                          <a:solidFill>
                            <a:sysClr val="windowText" lastClr="000000"/>
                          </a:solidFill>
                        </a:rPr>
                        <a:t>úroveň 4 </a:t>
                      </a:r>
                      <a:r>
                        <a:rPr lang="sk-SK" sz="1500" dirty="0">
                          <a:solidFill>
                            <a:sysClr val="windowText" lastClr="000000"/>
                          </a:solidFill>
                        </a:rPr>
                        <a:t>= umožňuje úplné vybavenie služby online elektronickými prostriedkami.</a:t>
                      </a:r>
                      <a:r>
                        <a:rPr lang="sk-SK" sz="15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sk-SK" sz="1500" dirty="0">
                          <a:solidFill>
                            <a:sysClr val="windowText" lastClr="000000"/>
                          </a:solidFill>
                        </a:rPr>
                        <a:t>pri tejto úrovni sa vylučuje akýkoľvek osobný alebo listinný kontakt.</a:t>
                      </a:r>
                    </a:p>
                    <a:p>
                      <a:endParaRPr lang="sk-SK" sz="15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sk-SK" sz="1500" b="1" dirty="0">
                          <a:solidFill>
                            <a:sysClr val="windowText" lastClr="000000"/>
                          </a:solidFill>
                        </a:rPr>
                        <a:t>úroveň 5 </a:t>
                      </a:r>
                      <a:r>
                        <a:rPr lang="sk-SK" sz="1500" b="0" dirty="0">
                          <a:solidFill>
                            <a:sysClr val="windowText" lastClr="000000"/>
                          </a:solidFill>
                        </a:rPr>
                        <a:t>=</a:t>
                      </a:r>
                      <a:r>
                        <a:rPr lang="sk-SK" sz="1500" dirty="0">
                          <a:solidFill>
                            <a:sysClr val="windowText" lastClr="000000"/>
                          </a:solidFill>
                        </a:rPr>
                        <a:t> obsahuje funkčnosť úrovne 4, a naviac sa využívajú </a:t>
                      </a:r>
                      <a:r>
                        <a:rPr lang="sk-SK" sz="1500" dirty="0" err="1">
                          <a:solidFill>
                            <a:sysClr val="windowText" lastClr="000000"/>
                          </a:solidFill>
                        </a:rPr>
                        <a:t>personalizované</a:t>
                      </a:r>
                      <a:r>
                        <a:rPr lang="sk-SK" sz="1500" dirty="0">
                          <a:solidFill>
                            <a:sysClr val="windowText" lastClr="000000"/>
                          </a:solidFill>
                        </a:rPr>
                        <a:t> nastavenia.</a:t>
                      </a:r>
                      <a:r>
                        <a:rPr lang="sk-SK" sz="150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sk-SK" sz="1500" dirty="0">
                          <a:solidFill>
                            <a:sysClr val="windowText" lastClr="000000"/>
                          </a:solidFill>
                        </a:rPr>
                        <a:t>možnosť proaktívneho automatizovaného vykonávania častí služby,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27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9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24000" y="452908"/>
            <a:ext cx="9144000" cy="748788"/>
          </a:xfrm>
        </p:spPr>
        <p:txBody>
          <a:bodyPr>
            <a:normAutofit/>
          </a:bodyPr>
          <a:lstStyle/>
          <a:p>
            <a:r>
              <a:rPr lang="sk-SK" b="1" dirty="0">
                <a:ea typeface="+mj-lt"/>
                <a:cs typeface="+mj-lt"/>
              </a:rPr>
              <a:t>Hodnotiace kritéria dopytovej výzvy</a:t>
            </a:r>
            <a:endParaRPr lang="sk-SK" dirty="0"/>
          </a:p>
        </p:txBody>
      </p:sp>
      <p:sp>
        <p:nvSpPr>
          <p:cNvPr id="8" name="Zástupný objekt pre obsah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sk-SK" b="1" dirty="0"/>
          </a:p>
          <a:p>
            <a:r>
              <a:rPr lang="sk-SK" b="1" dirty="0"/>
              <a:t>Početnosť podaní</a:t>
            </a:r>
            <a:br>
              <a:rPr lang="sk-SK" b="1" dirty="0"/>
            </a:br>
            <a:r>
              <a:rPr lang="sk-SK" b="1" dirty="0"/>
              <a:t>- </a:t>
            </a:r>
            <a:r>
              <a:rPr lang="sk-SK" dirty="0"/>
              <a:t>malé zlepšenia populárnych KS získajú viac bodov</a:t>
            </a:r>
          </a:p>
          <a:p>
            <a:r>
              <a:rPr lang="sk-SK" b="1" dirty="0"/>
              <a:t>Zvýšenie úrovne elektronizácie na úroveň 4 alebo 5 </a:t>
            </a:r>
            <a:br>
              <a:rPr lang="sk-SK" b="1" dirty="0"/>
            </a:br>
            <a:r>
              <a:rPr lang="sk-SK" dirty="0"/>
              <a:t>-</a:t>
            </a:r>
            <a:r>
              <a:rPr lang="sk-SK" b="1" dirty="0"/>
              <a:t> </a:t>
            </a:r>
            <a:r>
              <a:rPr lang="sk-SK" dirty="0"/>
              <a:t>end-to-end online komunikácia štátu so zákazníkom</a:t>
            </a:r>
          </a:p>
          <a:p>
            <a:r>
              <a:rPr lang="sk-SK" b="1" dirty="0"/>
              <a:t>Zvýšenie používateľskej kvality koncových elektronických služieb</a:t>
            </a:r>
            <a:br>
              <a:rPr lang="sk-SK" b="1" dirty="0"/>
            </a:br>
            <a:r>
              <a:rPr lang="sk-SK" b="1" dirty="0"/>
              <a:t>- </a:t>
            </a:r>
            <a:r>
              <a:rPr lang="sk-SK" dirty="0"/>
              <a:t>KPI BRISK </a:t>
            </a:r>
            <a:r>
              <a:rPr lang="sk-SK" dirty="0" err="1"/>
              <a:t>benchmarku</a:t>
            </a:r>
            <a:r>
              <a:rPr lang="sk-SK" dirty="0"/>
              <a:t> (nájdete na </a:t>
            </a:r>
            <a:r>
              <a:rPr lang="sk-SK" dirty="0">
                <a:hlinkClick r:id="rId2"/>
              </a:rPr>
              <a:t>www.idsk.gov.sk</a:t>
            </a:r>
            <a:r>
              <a:rPr lang="sk-SK" dirty="0"/>
              <a:t>)</a:t>
            </a:r>
          </a:p>
          <a:p>
            <a:r>
              <a:rPr lang="sk-SK" b="1" dirty="0"/>
              <a:t>Počet GUI, ktoré sa zosúladia s Jednotným dizajn manuálom elektronických služieb (ID-SK).</a:t>
            </a:r>
          </a:p>
          <a:p>
            <a:r>
              <a:rPr lang="sk-SK" b="1" dirty="0"/>
              <a:t>- </a:t>
            </a:r>
            <a:r>
              <a:rPr lang="sk-SK" dirty="0"/>
              <a:t>Viac GUI per projekt, viac bodov</a:t>
            </a:r>
            <a:br>
              <a:rPr lang="sk-SK" dirty="0"/>
            </a:br>
            <a:r>
              <a:rPr lang="sk-SK" dirty="0"/>
              <a:t>- Vizuálne aj architektonicky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36967"/>
              </p:ext>
            </p:extLst>
          </p:nvPr>
        </p:nvGraphicFramePr>
        <p:xfrm>
          <a:off x="-1" y="827302"/>
          <a:ext cx="1219200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1">
                  <a:extLst>
                    <a:ext uri="{9D8B030D-6E8A-4147-A177-3AD203B41FA5}">
                      <a16:colId xmlns:a16="http://schemas.microsoft.com/office/drawing/2014/main" val="864462124"/>
                    </a:ext>
                  </a:extLst>
                </a:gridCol>
                <a:gridCol w="2428877">
                  <a:extLst>
                    <a:ext uri="{9D8B030D-6E8A-4147-A177-3AD203B41FA5}">
                      <a16:colId xmlns:a16="http://schemas.microsoft.com/office/drawing/2014/main" val="4222637438"/>
                    </a:ext>
                  </a:extLst>
                </a:gridCol>
                <a:gridCol w="3700461">
                  <a:extLst>
                    <a:ext uri="{9D8B030D-6E8A-4147-A177-3AD203B41FA5}">
                      <a16:colId xmlns:a16="http://schemas.microsoft.com/office/drawing/2014/main" val="79191759"/>
                    </a:ext>
                  </a:extLst>
                </a:gridCol>
                <a:gridCol w="4062418">
                  <a:extLst>
                    <a:ext uri="{9D8B030D-6E8A-4147-A177-3AD203B41FA5}">
                      <a16:colId xmlns:a16="http://schemas.microsoft.com/office/drawing/2014/main" val="420829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8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Zvýšenie používateľskej kvality koncových elektronických služieb. </a:t>
                      </a:r>
                      <a:endParaRPr lang="sk-SK" dirty="0">
                        <a:solidFill>
                          <a:srgbClr val="2222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Posudzuje sa: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aký je počet kategórií KPI používateľskej kvality koncových služieb, ktorý sa predkladateľ zaviaže realizáciou aktivít projektu zvýšiť</a:t>
                      </a:r>
                      <a:endParaRPr lang="sk-SK" dirty="0">
                        <a:solidFill>
                          <a:srgbClr val="2222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k-SK" sz="18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bodov </a:t>
                      </a: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- 0 až 2 kategórie KPI </a:t>
                      </a:r>
                    </a:p>
                    <a:p>
                      <a:pPr rtl="0" fontAlgn="base"/>
                      <a:r>
                        <a:rPr lang="sk-SK" sz="18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body </a:t>
                      </a: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- 3 až 5 kategórie KPI  </a:t>
                      </a:r>
                    </a:p>
                    <a:p>
                      <a:pPr rtl="0" fontAlgn="base"/>
                      <a:r>
                        <a:rPr lang="sk-SK" sz="18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body </a:t>
                      </a: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- 6 až 8  kategórie KPI </a:t>
                      </a:r>
                    </a:p>
                    <a:p>
                      <a:pPr rtl="0" fontAlgn="base"/>
                      <a:r>
                        <a:rPr lang="sk-SK" sz="18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bodov </a:t>
                      </a: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- 9 až 11 kategórie KPI </a:t>
                      </a:r>
                    </a:p>
                    <a:p>
                      <a:pPr rtl="0" fontAlgn="base"/>
                      <a:r>
                        <a:rPr lang="sk-SK" sz="18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bodov</a:t>
                      </a: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-12 a viac kategórie KPI. </a:t>
                      </a:r>
                      <a:endParaRPr lang="sk-SK" dirty="0">
                        <a:solidFill>
                          <a:srgbClr val="2222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8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hodnotí sa na základe priemerného počtu zlepšovaných KPI</a:t>
                      </a:r>
                      <a:r>
                        <a:rPr lang="sk-SK" sz="1800" b="0" i="0" kern="1200" baseline="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 viacerých službách</a:t>
                      </a:r>
                      <a:endParaRPr lang="sk-SK" sz="1800" b="0" i="0" kern="1200" dirty="0">
                        <a:solidFill>
                          <a:srgbClr val="22222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dirty="0">
                          <a:solidFill>
                            <a:srgbClr val="222222"/>
                          </a:solidFill>
                        </a:rPr>
                        <a:t>Kategórie KPI používateľskej kvality</a:t>
                      </a:r>
                      <a:r>
                        <a:rPr lang="sk-SK" baseline="0" dirty="0">
                          <a:solidFill>
                            <a:srgbClr val="222222"/>
                          </a:solidFill>
                        </a:rPr>
                        <a:t> (podľa BRISK </a:t>
                      </a:r>
                      <a:r>
                        <a:rPr lang="sk-SK" baseline="0" dirty="0" err="1">
                          <a:solidFill>
                            <a:srgbClr val="222222"/>
                          </a:solidFill>
                        </a:rPr>
                        <a:t>benchmarku</a:t>
                      </a:r>
                      <a:r>
                        <a:rPr lang="sk-SK" baseline="0" dirty="0">
                          <a:solidFill>
                            <a:srgbClr val="222222"/>
                          </a:solidFill>
                        </a:rPr>
                        <a:t>)</a:t>
                      </a:r>
                      <a:r>
                        <a:rPr lang="sk-SK" dirty="0">
                          <a:solidFill>
                            <a:srgbClr val="222222"/>
                          </a:solidFill>
                        </a:rPr>
                        <a:t>: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 err="1">
                          <a:solidFill>
                            <a:srgbClr val="222222"/>
                          </a:solidFill>
                        </a:rPr>
                        <a:t>Vyhľadateľnosť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Návody a informovanosť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Navigácia vo formulároch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 err="1">
                          <a:solidFill>
                            <a:srgbClr val="222222"/>
                          </a:solidFill>
                        </a:rPr>
                        <a:t>Proaktívnosť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1x a dosť!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Spätná väzba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Použiteľnosť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Zrozumiteľnosť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Dostupnosť online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Mobilita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 err="1">
                          <a:solidFill>
                            <a:srgbClr val="222222"/>
                          </a:solidFill>
                        </a:rPr>
                        <a:t>Inkluzívnosť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 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Platba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Bezpečnosť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Transparentnosť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Rozvoj.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79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52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524000" y="452908"/>
            <a:ext cx="9144000" cy="748788"/>
          </a:xfrm>
        </p:spPr>
        <p:txBody>
          <a:bodyPr>
            <a:normAutofit/>
          </a:bodyPr>
          <a:lstStyle/>
          <a:p>
            <a:r>
              <a:rPr lang="sk-SK" b="1" dirty="0">
                <a:ea typeface="+mj-lt"/>
                <a:cs typeface="+mj-lt"/>
              </a:rPr>
              <a:t>Hodnotiace kritéria dopytovej výzvy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2690"/>
              </p:ext>
            </p:extLst>
          </p:nvPr>
        </p:nvGraphicFramePr>
        <p:xfrm>
          <a:off x="-1" y="827302"/>
          <a:ext cx="1219200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1">
                  <a:extLst>
                    <a:ext uri="{9D8B030D-6E8A-4147-A177-3AD203B41FA5}">
                      <a16:colId xmlns:a16="http://schemas.microsoft.com/office/drawing/2014/main" val="864462124"/>
                    </a:ext>
                  </a:extLst>
                </a:gridCol>
                <a:gridCol w="2428877">
                  <a:extLst>
                    <a:ext uri="{9D8B030D-6E8A-4147-A177-3AD203B41FA5}">
                      <a16:colId xmlns:a16="http://schemas.microsoft.com/office/drawing/2014/main" val="4222637438"/>
                    </a:ext>
                  </a:extLst>
                </a:gridCol>
                <a:gridCol w="3700461">
                  <a:extLst>
                    <a:ext uri="{9D8B030D-6E8A-4147-A177-3AD203B41FA5}">
                      <a16:colId xmlns:a16="http://schemas.microsoft.com/office/drawing/2014/main" val="79191759"/>
                    </a:ext>
                  </a:extLst>
                </a:gridCol>
                <a:gridCol w="4062418">
                  <a:extLst>
                    <a:ext uri="{9D8B030D-6E8A-4147-A177-3AD203B41FA5}">
                      <a16:colId xmlns:a16="http://schemas.microsoft.com/office/drawing/2014/main" val="4208296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Počet grafických používateľských rozhraní, ktoré sa v rámci projektu zosúladia s Jednotným dizajn manuálom elektronických služieb (ID-SK).</a:t>
                      </a:r>
                      <a:endParaRPr lang="sk-SK" b="0" dirty="0">
                        <a:solidFill>
                          <a:srgbClr val="22222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Čím viac grafických používateľských rozhraní sa v rámci projektu zosúladí s ID-SK, tým viac bodov projekt získa.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1 bod 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= 1 až 2 grafických používateľských rozhraní  </a:t>
                      </a:r>
                    </a:p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3 body 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= 3 až 5 grafických používateľských rozhraní  </a:t>
                      </a:r>
                    </a:p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5 bodov 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= 6 a viac grafických používateľských rozhraní.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Každá služba či web má len 1 GUI </a:t>
                      </a:r>
                      <a:r>
                        <a:rPr lang="sk-SK" b="0" dirty="0">
                          <a:solidFill>
                            <a:srgbClr val="222222"/>
                          </a:solidFill>
                        </a:rPr>
                        <a:t>bez ohľadu na to, ako veľmi sú obsahovo rozvetvené.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27317"/>
                  </a:ext>
                </a:extLst>
              </a:tr>
            </a:tbl>
          </a:graphicData>
        </a:graphic>
      </p:graphicFrame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98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7" y="615950"/>
            <a:ext cx="5157787" cy="823912"/>
          </a:xfrm>
        </p:spPr>
        <p:txBody>
          <a:bodyPr/>
          <a:lstStyle/>
          <a:p>
            <a:r>
              <a:rPr lang="sk-SK" dirty="0"/>
              <a:t>Front-end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6" y="1553729"/>
            <a:ext cx="5157787" cy="3177878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dirty="0"/>
              <a:t>Vytvorenie </a:t>
            </a:r>
            <a:r>
              <a:rPr lang="sk-SK" sz="1800" b="1" dirty="0"/>
              <a:t>nového, zjednodušeného grafického používateľského rozhrania </a:t>
            </a:r>
            <a:r>
              <a:rPr lang="sk-SK" sz="1800" dirty="0"/>
              <a:t>(v súlade s ID-SK) pre službu alebo služby v rámci optimalizácie používateľskej skúsenosti;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b="1" dirty="0"/>
              <a:t>Zmena informačnej architektúry </a:t>
            </a:r>
            <a:r>
              <a:rPr lang="sk-SK" sz="1800" dirty="0"/>
              <a:t>spôsobom, ktorý zvýši prívetivosť / </a:t>
            </a:r>
            <a:r>
              <a:rPr lang="sk-SK" sz="1800" dirty="0" err="1"/>
              <a:t>použitelnosť</a:t>
            </a:r>
            <a:r>
              <a:rPr lang="sk-SK" sz="1800" dirty="0"/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b="1" dirty="0" err="1"/>
              <a:t>Zresponzívnenie</a:t>
            </a:r>
            <a:r>
              <a:rPr lang="sk-SK" sz="1800" b="1" dirty="0"/>
              <a:t> GUI </a:t>
            </a:r>
            <a:r>
              <a:rPr lang="sk-SK" sz="1800" dirty="0"/>
              <a:t>pri službách a weboch, pri ktorých to používatelia požadujú; </a:t>
            </a:r>
          </a:p>
          <a:p>
            <a:endParaRPr lang="sk-SK" sz="1800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615950"/>
            <a:ext cx="5183188" cy="823912"/>
          </a:xfrm>
        </p:spPr>
        <p:txBody>
          <a:bodyPr/>
          <a:lstStyle/>
          <a:p>
            <a:r>
              <a:rPr lang="sk-SK" dirty="0" err="1"/>
              <a:t>Back</a:t>
            </a:r>
            <a:r>
              <a:rPr lang="sk-SK" dirty="0"/>
              <a:t>-end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PRINCÍPY REALIZÁCIE AKTIVÍT</a:t>
            </a:r>
            <a:endParaRPr lang="en-US" b="1" dirty="0">
              <a:ea typeface="+mj-lt"/>
              <a:cs typeface="+mj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2" y="899174"/>
            <a:ext cx="90773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A1416A-7B7D-42F1-B1D9-493EC7C2065F}"/>
              </a:ext>
            </a:extLst>
          </p:cNvPr>
          <p:cNvSpPr/>
          <p:nvPr/>
        </p:nvSpPr>
        <p:spPr>
          <a:xfrm>
            <a:off x="0" y="6006188"/>
            <a:ext cx="12192000" cy="851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34"/>
            <a:ext cx="10515600" cy="1396457"/>
          </a:xfrm>
        </p:spPr>
        <p:txBody>
          <a:bodyPr anchor="t">
            <a:noAutofit/>
          </a:bodyPr>
          <a:lstStyle/>
          <a:p>
            <a:r>
              <a:rPr lang="sk-SK" b="0" dirty="0">
                <a:latin typeface="+mn-lt"/>
              </a:rPr>
              <a:t>Interné role </a:t>
            </a:r>
            <a:r>
              <a:rPr lang="sk-SK" b="0" dirty="0" err="1">
                <a:latin typeface="+mn-lt"/>
              </a:rPr>
              <a:t>vytvoritelné</a:t>
            </a:r>
            <a:r>
              <a:rPr lang="sk-SK" b="0" dirty="0">
                <a:latin typeface="+mn-lt"/>
              </a:rPr>
              <a:t> projektom – pozri </a:t>
            </a:r>
            <a:r>
              <a:rPr lang="sk-SK" dirty="0">
                <a:latin typeface="+mn-lt"/>
              </a:rPr>
              <a:t>VZORY MENOVACÍCH DEKRÉTOV</a:t>
            </a:r>
            <a:endParaRPr lang="cs-CZ" sz="2600" dirty="0">
              <a:latin typeface="+mn-lt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58AE0B2-E86E-4614-A635-7670BBE4B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231549"/>
              </p:ext>
            </p:extLst>
          </p:nvPr>
        </p:nvGraphicFramePr>
        <p:xfrm>
          <a:off x="533395" y="575126"/>
          <a:ext cx="9694605" cy="6221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31">
                  <a:extLst>
                    <a:ext uri="{9D8B030D-6E8A-4147-A177-3AD203B41FA5}">
                      <a16:colId xmlns:a16="http://schemas.microsoft.com/office/drawing/2014/main" val="1138557303"/>
                    </a:ext>
                  </a:extLst>
                </a:gridCol>
                <a:gridCol w="2449658">
                  <a:extLst>
                    <a:ext uri="{9D8B030D-6E8A-4147-A177-3AD203B41FA5}">
                      <a16:colId xmlns:a16="http://schemas.microsoft.com/office/drawing/2014/main" val="1894765446"/>
                    </a:ext>
                  </a:extLst>
                </a:gridCol>
                <a:gridCol w="2449658">
                  <a:extLst>
                    <a:ext uri="{9D8B030D-6E8A-4147-A177-3AD203B41FA5}">
                      <a16:colId xmlns:a16="http://schemas.microsoft.com/office/drawing/2014/main" val="3928972819"/>
                    </a:ext>
                  </a:extLst>
                </a:gridCol>
                <a:gridCol w="2449658">
                  <a:extLst>
                    <a:ext uri="{9D8B030D-6E8A-4147-A177-3AD203B41FA5}">
                      <a16:colId xmlns:a16="http://schemas.microsoft.com/office/drawing/2014/main" val="3802822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Roľa</a:t>
                      </a:r>
                      <a:endParaRPr lang="cs-CZ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Poznámka</a:t>
                      </a:r>
                      <a:endParaRPr lang="cs-CZ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k-SK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Alokácia</a:t>
                      </a:r>
                      <a:endParaRPr lang="cs-CZ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Refinancovanie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881092"/>
                  </a:ext>
                </a:extLst>
              </a:tr>
              <a:tr h="8103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Vlastník procesov </a:t>
                      </a:r>
                      <a:r>
                        <a:rPr lang="sk-SK" sz="1400" b="0" i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k-SK" sz="1400" b="0" i="1" kern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</a:t>
                      </a:r>
                      <a:r>
                        <a:rPr lang="sk-SK" sz="1400" b="0" i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400" b="0" i="1" kern="1200" dirty="0" err="1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owner</a:t>
                      </a:r>
                      <a:r>
                        <a:rPr lang="sk-SK" sz="1400" b="0" i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1400" b="0" i="1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povinná </a:t>
                      </a:r>
                      <a:r>
                        <a:rPr lang="sk-SK" sz="1400" b="0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rola</a:t>
                      </a:r>
                      <a:endParaRPr lang="cs-CZ" sz="1400" b="0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</a:t>
                      </a: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ácia na projekt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Refinancovanie nákladov (hlavné aktivity projektu)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626910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UX analytik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povinná </a:t>
                      </a:r>
                      <a:r>
                        <a:rPr lang="sk-SK" sz="1400" b="0" kern="1200" dirty="0" smtClean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rola</a:t>
                      </a:r>
                      <a:endParaRPr lang="cs-CZ" sz="1400" b="0" kern="120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83970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IT/biznis architekt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voliteľná </a:t>
                      </a:r>
                      <a:r>
                        <a:rPr lang="sk-SK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988799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IT/biznis/dátový analytik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voliteľná </a:t>
                      </a:r>
                      <a:r>
                        <a:rPr lang="sk-SK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068812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vývojár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voliteľná </a:t>
                      </a:r>
                      <a:r>
                        <a:rPr lang="sk-SK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2793695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Projektový manažér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povinná</a:t>
                      </a: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k-SK" sz="1400" b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rola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z </a:t>
                      </a:r>
                      <a:r>
                        <a:rPr lang="en-US" sz="14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projektu</a:t>
                      </a: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podporné</a:t>
                      </a:r>
                      <a:r>
                        <a:rPr lang="sk-SK" sz="1400" b="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aktivity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Refinancovanie nákladov (podporné aktivity)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928695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Predseda RV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 čiastková alokácia na projekt (zdieľané kapacity)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6508571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Kľúčový používateľ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862015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Vlastník procesov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718190"/>
                  </a:ext>
                </a:extLst>
              </a:tr>
              <a:tr h="5402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Manažér kvality</a:t>
                      </a:r>
                      <a:endParaRPr lang="cs-CZ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môže byť zdieľaná s rolou kľúčový používateľ alebo vlastník procesov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736788"/>
                  </a:ext>
                </a:extLst>
              </a:tr>
            </a:tbl>
          </a:graphicData>
        </a:graphic>
      </p:graphicFrame>
      <p:sp>
        <p:nvSpPr>
          <p:cNvPr id="20" name="Arrow: Up-Down 19">
            <a:extLst>
              <a:ext uri="{FF2B5EF4-FFF2-40B4-BE49-F238E27FC236}">
                <a16:creationId xmlns:a16="http://schemas.microsoft.com/office/drawing/2014/main" id="{FCD1CB93-A003-4DEB-8CD7-CB426357B8D0}"/>
              </a:ext>
            </a:extLst>
          </p:cNvPr>
          <p:cNvSpPr/>
          <p:nvPr/>
        </p:nvSpPr>
        <p:spPr>
          <a:xfrm>
            <a:off x="10398838" y="1199536"/>
            <a:ext cx="705467" cy="2401532"/>
          </a:xfrm>
          <a:prstGeom prst="upDown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cs-CZ" sz="2000" b="1" dirty="0"/>
              <a:t>Štandardná stupnica miezd</a:t>
            </a:r>
          </a:p>
        </p:txBody>
      </p:sp>
      <p:sp>
        <p:nvSpPr>
          <p:cNvPr id="21" name="Arrow: Up-Down 20">
            <a:extLst>
              <a:ext uri="{FF2B5EF4-FFF2-40B4-BE49-F238E27FC236}">
                <a16:creationId xmlns:a16="http://schemas.microsoft.com/office/drawing/2014/main" id="{985FAC47-815D-4FD9-9615-0189C533E5D6}"/>
              </a:ext>
            </a:extLst>
          </p:cNvPr>
          <p:cNvSpPr/>
          <p:nvPr/>
        </p:nvSpPr>
        <p:spPr>
          <a:xfrm>
            <a:off x="11275143" y="1187774"/>
            <a:ext cx="705467" cy="2990936"/>
          </a:xfrm>
          <a:prstGeom prst="upDownArrow">
            <a:avLst>
              <a:gd name="adj1" fmla="val 10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cs-CZ" sz="2000" b="1" dirty="0" err="1"/>
              <a:t>Refinancovanie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9122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3118-E9DD-40BF-9A0F-2F0A9954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502" y="800337"/>
            <a:ext cx="4881166" cy="748788"/>
          </a:xfrm>
        </p:spPr>
        <p:txBody>
          <a:bodyPr/>
          <a:lstStyle/>
          <a:p>
            <a:r>
              <a:rPr lang="en-US" dirty="0"/>
              <a:t>ĎAKUJEME!</a:t>
            </a:r>
            <a:endParaRPr lang="sk-SK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D9B3118-E9DD-40BF-9A0F-2F0A99543662}"/>
              </a:ext>
            </a:extLst>
          </p:cNvPr>
          <p:cNvSpPr txBox="1">
            <a:spLocks/>
          </p:cNvSpPr>
          <p:nvPr/>
        </p:nvSpPr>
        <p:spPr>
          <a:xfrm>
            <a:off x="1475630" y="5223351"/>
            <a:ext cx="4881166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4C96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k-SK" sz="1400" dirty="0"/>
              <a:t>Prípadné otázky </a:t>
            </a:r>
            <a:r>
              <a:rPr lang="sk-SK" sz="1400" b="1" dirty="0"/>
              <a:t>-&gt;</a:t>
            </a:r>
            <a:r>
              <a:rPr lang="sk-SK" sz="1400" dirty="0"/>
              <a:t> </a:t>
            </a:r>
            <a:r>
              <a:rPr lang="sk-SK" sz="1400" dirty="0">
                <a:hlinkClick r:id="rId2"/>
              </a:rPr>
              <a:t>patrik.pavlovsky@mirri.gov.sk</a:t>
            </a:r>
            <a:r>
              <a:rPr lang="sk-SK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77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AKTIVITA 2: KPI malých zmien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EE3-C63E-4DC3-8373-4D4281886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19364"/>
            <a:ext cx="5157787" cy="533289"/>
          </a:xfrm>
        </p:spPr>
        <p:txBody>
          <a:bodyPr/>
          <a:lstStyle/>
          <a:p>
            <a:r>
              <a:rPr lang="en-US" dirty="0">
                <a:cs typeface="Calibri"/>
              </a:rPr>
              <a:t>ELEKTRONICKÉ SLUŽBY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F5F48-6006-4D51-A2B1-0F8BE231F2EC}"/>
              </a:ext>
            </a:extLst>
          </p:cNvPr>
          <p:cNvSpPr txBox="1"/>
          <p:nvPr/>
        </p:nvSpPr>
        <p:spPr>
          <a:xfrm>
            <a:off x="838201" y="834998"/>
            <a:ext cx="66971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+mj-lt"/>
                <a:cs typeface="Calibri Light" panose="020F0302020204030204"/>
              </a:rPr>
              <a:t>OPERATÍVNE CIELE projektov realizovaných v rámci dopytovej výzvy:</a:t>
            </a:r>
            <a:endParaRPr lang="sk-SK" dirty="0">
              <a:ea typeface="+mn-lt"/>
              <a:cs typeface="+mn-lt"/>
            </a:endParaRPr>
          </a:p>
          <a:p>
            <a:endParaRPr lang="sk-SK" dirty="0">
              <a:ea typeface="+mn-lt"/>
              <a:cs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BA9D96-4488-4C62-9E59-3B8763B3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766" y="1942150"/>
            <a:ext cx="5157787" cy="3177878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používateľskej prívetivosti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koncových služieb (podľa BRISK benchmarku).</a:t>
            </a:r>
            <a:endParaRPr lang="sk-SK" dirty="0">
              <a:solidFill>
                <a:srgbClr val="222222"/>
              </a:solidFill>
              <a:latin typeface="+mj-lt"/>
              <a:cs typeface="Calibri Light" panose="020F0302020204030204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Zjednodušenie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životných situácií pre občanov a podnikateľov (celkový počet klikov, ktoré musí používateľ od vstupu do koncovej služby po jej úspešné využitie).</a:t>
            </a:r>
            <a:endParaRPr lang="sk-SK" dirty="0">
              <a:solidFill>
                <a:srgbClr val="222222"/>
              </a:solidFill>
              <a:latin typeface="+mj-lt"/>
              <a:cs typeface="Calibri Light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využívania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elektronických služieb (celkový počet transakcií). </a:t>
            </a:r>
            <a:endParaRPr lang="sk-SK" dirty="0">
              <a:solidFill>
                <a:srgbClr val="222222"/>
              </a:solidFill>
              <a:latin typeface="+mj-lt"/>
              <a:cs typeface="Calibri Light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spokojnosti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s riešením potrieb v rámci životnej situácie</a:t>
            </a:r>
            <a:endParaRPr lang="sk-SK" dirty="0">
              <a:solidFill>
                <a:srgbClr val="222222"/>
              </a:solidFill>
              <a:latin typeface="+mj-lt"/>
              <a:cs typeface="Calibri Ligh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41804C-CC79-4C75-92F7-9C690B5F9B37}"/>
              </a:ext>
            </a:extLst>
          </p:cNvPr>
          <p:cNvSpPr txBox="1">
            <a:spLocks/>
          </p:cNvSpPr>
          <p:nvPr/>
        </p:nvSpPr>
        <p:spPr>
          <a:xfrm>
            <a:off x="6080582" y="1319364"/>
            <a:ext cx="5183188" cy="44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cs typeface="Calibri"/>
              </a:rPr>
              <a:t>AGILNÉ ZLEPŠOVANIE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8114D-BE94-426A-B50B-DD41DF3772E9}"/>
              </a:ext>
            </a:extLst>
          </p:cNvPr>
          <p:cNvSpPr txBox="1"/>
          <p:nvPr/>
        </p:nvSpPr>
        <p:spPr>
          <a:xfrm>
            <a:off x="6080582" y="1872784"/>
            <a:ext cx="57908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Vytvorenie kompetencie a kapacít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agilne a flexibilne riešiť implementáciu, vylepšovanie/zjednodušovanie, nasadenie a správu elektronických služieb v rámci rezortných ISVS.</a:t>
            </a:r>
            <a:endParaRPr lang="sk-SK" dirty="0">
              <a:ea typeface="+mn-lt"/>
              <a:cs typeface="+mn-lt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  <a:cs typeface="Calibri Light" panose="020F0302020204030204"/>
              </a:rPr>
              <a:t>Zavedenie manažmentu spokojnosti</a:t>
            </a:r>
            <a:r>
              <a:rPr lang="sk-SK" dirty="0">
                <a:solidFill>
                  <a:srgbClr val="222222"/>
                </a:solidFill>
                <a:latin typeface="+mj-lt"/>
                <a:cs typeface="Calibri Light" panose="020F0302020204030204"/>
              </a:rPr>
              <a:t> a sledovanie spätnej väzby od občanov a podnikateľov s elektronickými službami,</a:t>
            </a:r>
          </a:p>
        </p:txBody>
      </p:sp>
    </p:spTree>
    <p:extLst>
      <p:ext uri="{BB962C8B-B14F-4D97-AF65-F5344CB8AC3E}">
        <p14:creationId xmlns:p14="http://schemas.microsoft.com/office/powerpoint/2010/main" val="1251937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AKTIVITA 2: KPI malých zmien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2DEE3-C63E-4DC3-8373-4D4281886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19364"/>
            <a:ext cx="5157787" cy="533289"/>
          </a:xfrm>
        </p:spPr>
        <p:txBody>
          <a:bodyPr/>
          <a:lstStyle/>
          <a:p>
            <a:r>
              <a:rPr lang="en-US" dirty="0">
                <a:cs typeface="Calibri"/>
              </a:rPr>
              <a:t>ELEKTRONICKÉ SLUŽBY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3C352-9110-49E5-AB2D-75BE6FE92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2042" y="4012207"/>
            <a:ext cx="3057346" cy="533290"/>
          </a:xfrm>
        </p:spPr>
        <p:txBody>
          <a:bodyPr/>
          <a:lstStyle/>
          <a:p>
            <a:r>
              <a:rPr lang="en-US" sz="2200" dirty="0">
                <a:cs typeface="Calibri"/>
              </a:rPr>
              <a:t>WEBOVÉ</a:t>
            </a:r>
            <a:r>
              <a:rPr lang="en-US" dirty="0">
                <a:cs typeface="Calibri"/>
              </a:rPr>
              <a:t> SÍDLA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7BB1E-C3D4-44F2-876F-66C0A242D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4592209"/>
            <a:ext cx="5183188" cy="1402577"/>
          </a:xfrm>
        </p:spPr>
        <p:txBody>
          <a:bodyPr>
            <a:normAutofit fontScale="77500" lnSpcReduction="20000"/>
          </a:bodyPr>
          <a:lstStyle/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používateľskej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prívetivosti webov (podľa používateľského prieskumu).</a:t>
            </a:r>
            <a:endParaRPr lang="sk-SK" dirty="0">
              <a:solidFill>
                <a:srgbClr val="222222"/>
              </a:solidFill>
              <a:latin typeface="+mj-lt"/>
              <a:cs typeface="Calibri Light" panose="020F0302020204030204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spokojnosti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s riešením potrieb v rámci životnej situácie.</a:t>
            </a:r>
            <a:endParaRPr lang="sk-SK" dirty="0">
              <a:solidFill>
                <a:srgbClr val="222222"/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F5F48-6006-4D51-A2B1-0F8BE231F2EC}"/>
              </a:ext>
            </a:extLst>
          </p:cNvPr>
          <p:cNvSpPr txBox="1"/>
          <p:nvPr/>
        </p:nvSpPr>
        <p:spPr>
          <a:xfrm>
            <a:off x="838201" y="834998"/>
            <a:ext cx="669713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+mj-lt"/>
                <a:cs typeface="Calibri Light" panose="020F0302020204030204"/>
              </a:rPr>
              <a:t>OPERATÍVNE CIELE projektov realizovaných v rámci dopytovej výzvy:</a:t>
            </a:r>
            <a:endParaRPr lang="sk-SK" dirty="0">
              <a:ea typeface="+mn-lt"/>
              <a:cs typeface="+mn-lt"/>
            </a:endParaRPr>
          </a:p>
          <a:p>
            <a:endParaRPr lang="sk-SK" dirty="0">
              <a:ea typeface="+mn-lt"/>
              <a:cs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BA9D96-4488-4C62-9E59-3B8763B3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766" y="1942150"/>
            <a:ext cx="5157787" cy="3177878"/>
          </a:xfrm>
        </p:spPr>
        <p:txBody>
          <a:bodyPr>
            <a:normAutofit fontScale="70000" lnSpcReduction="20000"/>
          </a:bodyPr>
          <a:lstStyle/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používateľskej prívetivosti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koncových služieb (podľa BRISK benchmarku).</a:t>
            </a:r>
            <a:endParaRPr lang="sk-SK" dirty="0">
              <a:solidFill>
                <a:srgbClr val="222222"/>
              </a:solidFill>
              <a:latin typeface="+mj-lt"/>
              <a:cs typeface="Calibri Light" panose="020F0302020204030204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Zjednodušenie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životných situácií pre občanov a podnikateľov (celkový počet klikov, ktoré musí používateľ od vstupu do koncovej služby po jej úspešné využitie).</a:t>
            </a:r>
            <a:endParaRPr lang="sk-SK" dirty="0">
              <a:solidFill>
                <a:srgbClr val="222222"/>
              </a:solidFill>
              <a:latin typeface="+mj-lt"/>
              <a:cs typeface="Calibri Light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využívania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elektronických služieb (celkový počet transakcií). </a:t>
            </a:r>
            <a:endParaRPr lang="sk-SK" dirty="0">
              <a:solidFill>
                <a:srgbClr val="222222"/>
              </a:solidFill>
              <a:latin typeface="+mj-lt"/>
              <a:cs typeface="Calibri Light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Zvýšenie spokojnosti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 s riešením potrieb v rámci životnej situácie</a:t>
            </a:r>
            <a:endParaRPr lang="sk-SK" dirty="0">
              <a:solidFill>
                <a:srgbClr val="222222"/>
              </a:solidFill>
              <a:latin typeface="+mj-lt"/>
              <a:cs typeface="Calibri Light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641804C-CC79-4C75-92F7-9C690B5F9B37}"/>
              </a:ext>
            </a:extLst>
          </p:cNvPr>
          <p:cNvSpPr txBox="1">
            <a:spLocks/>
          </p:cNvSpPr>
          <p:nvPr/>
        </p:nvSpPr>
        <p:spPr>
          <a:xfrm>
            <a:off x="6080582" y="1319364"/>
            <a:ext cx="5183188" cy="4453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>
                <a:cs typeface="Calibri"/>
              </a:rPr>
              <a:t>AGILNÉ ZLEPŠOVANIE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8114D-BE94-426A-B50B-DD41DF3772E9}"/>
              </a:ext>
            </a:extLst>
          </p:cNvPr>
          <p:cNvSpPr txBox="1"/>
          <p:nvPr/>
        </p:nvSpPr>
        <p:spPr>
          <a:xfrm>
            <a:off x="6080582" y="1872784"/>
            <a:ext cx="57908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</a:rPr>
              <a:t>Vytvorenie kompetencie a kapacít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agilne a flexibilne riešiť implementáciu, vylepšovanie/zjednodušovanie, nasadenie a správu elektronických služieb v rámci rezortných ISVS.</a:t>
            </a:r>
            <a:endParaRPr lang="sk-SK" dirty="0">
              <a:ea typeface="+mn-lt"/>
              <a:cs typeface="+mn-lt"/>
            </a:endParaRPr>
          </a:p>
          <a:p>
            <a:pPr marL="342900" indent="-342900" algn="just">
              <a:buAutoNum type="alphaLcParenR"/>
            </a:pPr>
            <a:r>
              <a:rPr lang="sk-SK" u="sng" dirty="0">
                <a:solidFill>
                  <a:srgbClr val="222222"/>
                </a:solidFill>
                <a:latin typeface="+mj-lt"/>
                <a:cs typeface="Calibri Light" panose="020F0302020204030204"/>
              </a:rPr>
              <a:t>Zavedenie manažmentu spokojnosti</a:t>
            </a:r>
            <a:r>
              <a:rPr lang="sk-SK" dirty="0">
                <a:solidFill>
                  <a:srgbClr val="222222"/>
                </a:solidFill>
                <a:latin typeface="+mj-lt"/>
                <a:cs typeface="Calibri Light" panose="020F0302020204030204"/>
              </a:rPr>
              <a:t> a sledovanie spätnej väzby od občanov a podnikateľov s elektronickými službami,</a:t>
            </a:r>
          </a:p>
        </p:txBody>
      </p:sp>
    </p:spTree>
    <p:extLst>
      <p:ext uri="{BB962C8B-B14F-4D97-AF65-F5344CB8AC3E}">
        <p14:creationId xmlns:p14="http://schemas.microsoft.com/office/powerpoint/2010/main" val="367814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Zameranie a ciele projektov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F5F48-6006-4D51-A2B1-0F8BE231F2EC}"/>
              </a:ext>
            </a:extLst>
          </p:cNvPr>
          <p:cNvSpPr txBox="1"/>
          <p:nvPr/>
        </p:nvSpPr>
        <p:spPr>
          <a:xfrm>
            <a:off x="836612" y="1027906"/>
            <a:ext cx="1110657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+mj-lt"/>
              </a:rPr>
              <a:t>GLOBÁLNY CIEĽ projektov:</a:t>
            </a:r>
            <a:endParaRPr lang="sk-SK" b="1" dirty="0">
              <a:solidFill>
                <a:srgbClr val="222222"/>
              </a:solidFill>
              <a:latin typeface="+mj-lt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12693-C71B-4A76-B274-B9F3FA84FAF5}"/>
              </a:ext>
            </a:extLst>
          </p:cNvPr>
          <p:cNvSpPr txBox="1"/>
          <p:nvPr/>
        </p:nvSpPr>
        <p:spPr>
          <a:xfrm>
            <a:off x="3645871" y="975220"/>
            <a:ext cx="69554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u="sng" dirty="0">
                <a:solidFill>
                  <a:srgbClr val="222222"/>
                </a:solidFill>
                <a:latin typeface="+mj-lt"/>
              </a:rPr>
              <a:t>Zvýšiť využívanie a spokojnosť </a:t>
            </a:r>
            <a:r>
              <a:rPr lang="sk-SK" u="sng" dirty="0" err="1">
                <a:solidFill>
                  <a:srgbClr val="222222"/>
                </a:solidFill>
                <a:latin typeface="+mj-lt"/>
              </a:rPr>
              <a:t>eGOV</a:t>
            </a:r>
            <a:r>
              <a:rPr lang="sk-SK" u="sng" dirty="0">
                <a:solidFill>
                  <a:srgbClr val="222222"/>
                </a:solidFill>
                <a:latin typeface="+mj-lt"/>
              </a:rPr>
              <a:t> používateľov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prostredníctvom </a:t>
            </a:r>
            <a:r>
              <a:rPr lang="sk-SK" u="sng" dirty="0">
                <a:solidFill>
                  <a:srgbClr val="222222"/>
                </a:solidFill>
                <a:latin typeface="+mj-lt"/>
              </a:rPr>
              <a:t>o</a:t>
            </a:r>
            <a:r>
              <a:rPr lang="en-US" u="sng" dirty="0" err="1">
                <a:solidFill>
                  <a:srgbClr val="222222"/>
                </a:solidFill>
                <a:latin typeface="+mj-lt"/>
              </a:rPr>
              <a:t>ptimaliz</a:t>
            </a:r>
            <a:r>
              <a:rPr lang="sk-SK" u="sng" dirty="0" err="1">
                <a:solidFill>
                  <a:srgbClr val="222222"/>
                </a:solidFill>
                <a:latin typeface="+mj-lt"/>
              </a:rPr>
              <a:t>ácie</a:t>
            </a:r>
            <a:r>
              <a:rPr lang="cs-CZ" dirty="0">
                <a:solidFill>
                  <a:srgbClr val="222222"/>
                </a:solidFill>
                <a:latin typeface="+mj-lt"/>
              </a:rPr>
              <a:t> (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zjednodušenia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 a </a:t>
            </a:r>
            <a:r>
              <a:rPr lang="sk-SK" b="1" dirty="0">
                <a:solidFill>
                  <a:srgbClr val="7030A0"/>
                </a:solidFill>
                <a:latin typeface="+mj-lt"/>
              </a:rPr>
              <a:t>skvalitnenia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) koncových elektronických služieb a webových sídel jednotlivých organizácií verejnej správy.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E112693-C71B-4A76-B274-B9F3FA84FAF5}"/>
              </a:ext>
            </a:extLst>
          </p:cNvPr>
          <p:cNvSpPr txBox="1"/>
          <p:nvPr/>
        </p:nvSpPr>
        <p:spPr>
          <a:xfrm>
            <a:off x="3578267" y="3460549"/>
            <a:ext cx="7627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u="sng" dirty="0">
                <a:solidFill>
                  <a:srgbClr val="222222"/>
                </a:solidFill>
                <a:latin typeface="Calibri Light"/>
                <a:cs typeface="Calibri Light"/>
              </a:rPr>
              <a:t>Elektronické služby </a:t>
            </a:r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(G2C, G2B </a:t>
            </a:r>
            <a:r>
              <a:rPr lang="sk-SK" dirty="0">
                <a:solidFill>
                  <a:srgbClr val="222222"/>
                </a:solidFill>
                <a:latin typeface="+mj-lt"/>
              </a:rPr>
              <a:t>a G2G </a:t>
            </a:r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a to najmä koncové, resp. aplikačné, ak to bude mať pozitívny dopad na koncové služby)</a:t>
            </a:r>
          </a:p>
          <a:p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+ </a:t>
            </a:r>
            <a:r>
              <a:rPr lang="sk-SK" u="sng" dirty="0">
                <a:solidFill>
                  <a:srgbClr val="222222"/>
                </a:solidFill>
                <a:latin typeface="Calibri Light"/>
                <a:cs typeface="Calibri Light"/>
              </a:rPr>
              <a:t>Webové portály </a:t>
            </a:r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(najmä materská stránka organizácie)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F50F5F48-6006-4D51-A2B1-0F8BE231F2EC}"/>
              </a:ext>
            </a:extLst>
          </p:cNvPr>
          <p:cNvSpPr txBox="1"/>
          <p:nvPr/>
        </p:nvSpPr>
        <p:spPr>
          <a:xfrm>
            <a:off x="820473" y="3508402"/>
            <a:ext cx="26703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Calibri Light"/>
                <a:ea typeface="+mn-lt"/>
                <a:cs typeface="Calibri Light"/>
              </a:rPr>
              <a:t>PREDMET OPTIMALIZÁCIE</a:t>
            </a:r>
            <a:endParaRPr lang="sk-SK" dirty="0">
              <a:solidFill>
                <a:srgbClr val="222222"/>
              </a:solidFill>
              <a:latin typeface="Calibri Light"/>
              <a:ea typeface="+mn-l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68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Zameranie a ciele projektov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92F0D-C9CF-4472-A12A-B0494C586CAE}"/>
              </a:ext>
            </a:extLst>
          </p:cNvPr>
          <p:cNvSpPr txBox="1"/>
          <p:nvPr/>
        </p:nvSpPr>
        <p:spPr>
          <a:xfrm>
            <a:off x="839788" y="2149518"/>
            <a:ext cx="26381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+mj-lt"/>
              </a:rPr>
              <a:t>MAX. / MIN. VÝŠKA ČERPANIA per projekt:</a:t>
            </a:r>
            <a:endParaRPr lang="sk-SK" b="1" dirty="0">
              <a:solidFill>
                <a:srgbClr val="222222"/>
              </a:solidFill>
              <a:latin typeface="+mj-lt"/>
              <a:cs typeface="Calibri Ligh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E112693-C71B-4A76-B274-B9F3FA84FAF5}"/>
              </a:ext>
            </a:extLst>
          </p:cNvPr>
          <p:cNvSpPr txBox="1"/>
          <p:nvPr/>
        </p:nvSpPr>
        <p:spPr>
          <a:xfrm>
            <a:off x="3463269" y="3070013"/>
            <a:ext cx="14357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u="sng" dirty="0">
                <a:solidFill>
                  <a:srgbClr val="222222"/>
                </a:solidFill>
                <a:latin typeface="Calibri Light"/>
                <a:cs typeface="Calibri Light"/>
              </a:rPr>
              <a:t>40 000 000 €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E112693-C71B-4A76-B274-B9F3FA84FAF5}"/>
              </a:ext>
            </a:extLst>
          </p:cNvPr>
          <p:cNvSpPr txBox="1"/>
          <p:nvPr/>
        </p:nvSpPr>
        <p:spPr>
          <a:xfrm>
            <a:off x="3477896" y="2134410"/>
            <a:ext cx="18242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Min. 400 000€</a:t>
            </a:r>
          </a:p>
          <a:p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Max. 1 500 000€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E112693-C71B-4A76-B274-B9F3FA84FAF5}"/>
              </a:ext>
            </a:extLst>
          </p:cNvPr>
          <p:cNvSpPr txBox="1"/>
          <p:nvPr/>
        </p:nvSpPr>
        <p:spPr>
          <a:xfrm>
            <a:off x="854414" y="1167514"/>
            <a:ext cx="628933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</a:rPr>
              <a:t>Aktivity projektu musia byť ukončené najneskôr k 31.12.2023 !</a:t>
            </a:r>
            <a:endParaRPr lang="sk-SK" b="1" dirty="0">
              <a:solidFill>
                <a:srgbClr val="222222"/>
              </a:solidFill>
              <a:latin typeface="Calibri Light"/>
              <a:cs typeface="Calibri Light"/>
            </a:endParaRP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FB6BCF78-C2D0-4D0E-AE55-53D4B92BEF76}"/>
              </a:ext>
            </a:extLst>
          </p:cNvPr>
          <p:cNvSpPr txBox="1"/>
          <p:nvPr/>
        </p:nvSpPr>
        <p:spPr>
          <a:xfrm>
            <a:off x="839788" y="3070013"/>
            <a:ext cx="18887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+mj-lt"/>
              </a:rPr>
              <a:t>CELKOVÉ ZDROJE:</a:t>
            </a:r>
            <a:endParaRPr lang="sk-SK" b="1" dirty="0">
              <a:solidFill>
                <a:srgbClr val="222222"/>
              </a:solidFill>
              <a:latin typeface="+mj-lt"/>
              <a:cs typeface="Calibri Light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85992F0D-C9CF-4472-A12A-B0494C586CAE}"/>
              </a:ext>
            </a:extLst>
          </p:cNvPr>
          <p:cNvSpPr txBox="1"/>
          <p:nvPr/>
        </p:nvSpPr>
        <p:spPr>
          <a:xfrm>
            <a:off x="854414" y="3728617"/>
            <a:ext cx="28427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 err="1">
                <a:solidFill>
                  <a:srgbClr val="222222"/>
                </a:solidFill>
                <a:latin typeface="+mj-lt"/>
              </a:rPr>
              <a:t>SPôSOB</a:t>
            </a:r>
            <a:r>
              <a:rPr lang="sk-SK" b="1" dirty="0">
                <a:solidFill>
                  <a:srgbClr val="222222"/>
                </a:solidFill>
                <a:latin typeface="+mj-lt"/>
              </a:rPr>
              <a:t> FINANCOVANIA:</a:t>
            </a:r>
            <a:endParaRPr lang="sk-SK" b="1" dirty="0">
              <a:solidFill>
                <a:srgbClr val="222222"/>
              </a:solidFill>
              <a:latin typeface="+mj-lt"/>
              <a:cs typeface="Calibri Light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DE112693-C71B-4A76-B274-B9F3FA84FAF5}"/>
              </a:ext>
            </a:extLst>
          </p:cNvPr>
          <p:cNvSpPr txBox="1"/>
          <p:nvPr/>
        </p:nvSpPr>
        <p:spPr>
          <a:xfrm>
            <a:off x="3492521" y="3736223"/>
            <a:ext cx="5527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V zmysle aktuálnej príručky pre žiadateľa (príloha k výzve)</a:t>
            </a:r>
            <a:b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</a:br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– </a:t>
            </a:r>
            <a:r>
              <a:rPr lang="sk-SK" dirty="0" err="1">
                <a:solidFill>
                  <a:srgbClr val="222222"/>
                </a:solidFill>
                <a:latin typeface="Calibri Light"/>
                <a:cs typeface="Calibri Light"/>
              </a:rPr>
              <a:t>predfinancovanie</a:t>
            </a:r>
            <a:r>
              <a:rPr lang="sk-SK" dirty="0">
                <a:solidFill>
                  <a:srgbClr val="222222"/>
                </a:solidFill>
                <a:latin typeface="Calibri Light"/>
                <a:cs typeface="Calibri Light"/>
              </a:rPr>
              <a:t> / refundácia / kombinácia</a:t>
            </a:r>
          </a:p>
        </p:txBody>
      </p:sp>
    </p:spTree>
    <p:extLst>
      <p:ext uri="{BB962C8B-B14F-4D97-AF65-F5344CB8AC3E}">
        <p14:creationId xmlns:p14="http://schemas.microsoft.com/office/powerpoint/2010/main" val="238669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Zameranie a ciele projektov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BCF78-C2D0-4D0E-AE55-53D4B92BEF76}"/>
              </a:ext>
            </a:extLst>
          </p:cNvPr>
          <p:cNvSpPr txBox="1"/>
          <p:nvPr/>
        </p:nvSpPr>
        <p:spPr>
          <a:xfrm>
            <a:off x="750804" y="1811309"/>
            <a:ext cx="289580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k-SK" b="1" dirty="0">
                <a:solidFill>
                  <a:srgbClr val="222222"/>
                </a:solidFill>
                <a:latin typeface="+mj-lt"/>
              </a:rPr>
              <a:t>OPRÁVNENÍ ŽIADATELIA: 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D5461EF-622E-4C8C-8283-96D9ABC54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714" y="1811309"/>
            <a:ext cx="75723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8" name="Zástupný objekt pre obsah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6266386"/>
              </p:ext>
            </p:extLst>
          </p:nvPr>
        </p:nvGraphicFramePr>
        <p:xfrm>
          <a:off x="498966" y="1900740"/>
          <a:ext cx="5598622" cy="379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048">
                  <a:extLst>
                    <a:ext uri="{9D8B030D-6E8A-4147-A177-3AD203B41FA5}">
                      <a16:colId xmlns:a16="http://schemas.microsoft.com/office/drawing/2014/main" val="3715859697"/>
                    </a:ext>
                  </a:extLst>
                </a:gridCol>
                <a:gridCol w="3162574">
                  <a:extLst>
                    <a:ext uri="{9D8B030D-6E8A-4147-A177-3AD203B41FA5}">
                      <a16:colId xmlns:a16="http://schemas.microsoft.com/office/drawing/2014/main" val="2422727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Zvýšenie</a:t>
                      </a:r>
                      <a:r>
                        <a:rPr lang="sk-SK" b="1" baseline="0" dirty="0">
                          <a:solidFill>
                            <a:srgbClr val="222222"/>
                          </a:solidFill>
                        </a:rPr>
                        <a:t> prívetivosti</a:t>
                      </a:r>
                      <a:endParaRPr lang="sk-SK" b="1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Transparentné sebahodnotenie podľa BRISK </a:t>
                      </a:r>
                      <a:r>
                        <a:rPr lang="sk-SK" sz="1500" b="0" dirty="0" err="1">
                          <a:solidFill>
                            <a:srgbClr val="222222"/>
                          </a:solidFill>
                        </a:rPr>
                        <a:t>benchmarku</a:t>
                      </a: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 </a:t>
                      </a:r>
                      <a:br>
                        <a:rPr lang="sk-SK" sz="1500" b="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(15 KPI, </a:t>
                      </a:r>
                      <a:r>
                        <a:rPr lang="sk-SK" sz="1500" b="0" dirty="0">
                          <a:solidFill>
                            <a:srgbClr val="222222"/>
                          </a:solidFill>
                          <a:hlinkClick r:id="rId2"/>
                        </a:rPr>
                        <a:t>www.idsk.gov.sk</a:t>
                      </a: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)</a:t>
                      </a:r>
                      <a:br>
                        <a:rPr lang="sk-SK" sz="1500" b="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AS IS -&gt; TO BE</a:t>
                      </a:r>
                    </a:p>
                    <a:p>
                      <a:pPr algn="l"/>
                      <a:endParaRPr lang="sk-SK" sz="1500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2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Zjednodušenie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Zníženie</a:t>
                      </a:r>
                      <a:r>
                        <a:rPr lang="sk-SK" sz="1500" baseline="0" dirty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sk-SK" sz="1500" b="1" i="1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povinných </a:t>
                      </a:r>
                      <a:r>
                        <a:rPr lang="sk-SK" sz="1500" b="1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interakčných prvkov </a:t>
                      </a:r>
                      <a:r>
                        <a:rPr lang="sk-SK" sz="15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(tlačidlá, povinné textové</a:t>
                      </a:r>
                      <a:r>
                        <a:rPr lang="sk-SK" sz="1500" b="0" i="0" kern="1200" baseline="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p</a:t>
                      </a:r>
                      <a:r>
                        <a:rPr lang="sk-SK" sz="15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olia, </a:t>
                      </a:r>
                      <a:r>
                        <a:rPr lang="sk-SK" sz="1500" b="0" i="0" kern="12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rádiobuttony</a:t>
                      </a:r>
                      <a:r>
                        <a:rPr lang="sk-SK" sz="15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alebo </a:t>
                      </a:r>
                      <a:r>
                        <a:rPr lang="sk-SK" sz="1500" b="0" i="0" kern="1200" dirty="0" err="1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checkboxové</a:t>
                      </a:r>
                      <a:r>
                        <a:rPr lang="sk-SK" sz="15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polia, tlačidlá na priloženie povinných príloh...), </a:t>
                      </a:r>
                    </a:p>
                    <a:p>
                      <a:pPr algn="l"/>
                      <a:r>
                        <a:rPr lang="sk-SK" sz="1500" b="0" i="0" kern="1200" dirty="0">
                          <a:solidFill>
                            <a:srgbClr val="22222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IS -&gt; TO BE</a:t>
                      </a:r>
                      <a:endParaRPr lang="sk-SK" sz="1500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9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Zvýšenie</a:t>
                      </a:r>
                      <a:r>
                        <a:rPr lang="sk-SK" dirty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využívania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Počet podaní online</a:t>
                      </a:r>
                      <a:br>
                        <a:rPr lang="sk-SK" sz="150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AS IS -&gt; TO BE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34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Zvýšenie</a:t>
                      </a:r>
                      <a:r>
                        <a:rPr lang="sk-SK" dirty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spokojnosti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0* - 5*</a:t>
                      </a:r>
                      <a:br>
                        <a:rPr lang="sk-SK" sz="150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AS IS -&gt; TO BE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87671"/>
                  </a:ext>
                </a:extLst>
              </a:tr>
            </a:tbl>
          </a:graphicData>
        </a:graphic>
      </p:graphicFrame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097588" y="1101131"/>
            <a:ext cx="5183188" cy="823912"/>
          </a:xfrm>
        </p:spPr>
        <p:txBody>
          <a:bodyPr/>
          <a:lstStyle/>
          <a:p>
            <a:r>
              <a:rPr lang="sk-SK" dirty="0"/>
              <a:t>Zlepšenia webov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4139536" cy="416271"/>
          </a:xfrm>
        </p:spPr>
        <p:txBody>
          <a:bodyPr anchor="t">
            <a:noAutofit/>
          </a:bodyPr>
          <a:lstStyle/>
          <a:p>
            <a:r>
              <a:rPr lang="sk-SK" sz="2600" b="1" dirty="0">
                <a:latin typeface="+mn-lt"/>
                <a:ea typeface="+mj-lt"/>
                <a:cs typeface="+mj-lt"/>
              </a:rPr>
              <a:t>OČAKÁVANÉ PRÍNOSY</a:t>
            </a:r>
            <a:endParaRPr lang="en-US" b="1" dirty="0">
              <a:latin typeface="+mn-lt"/>
              <a:ea typeface="+mj-lt"/>
              <a:cs typeface="+mj-lt"/>
            </a:endParaRPr>
          </a:p>
        </p:txBody>
      </p:sp>
      <p:graphicFrame>
        <p:nvGraphicFramePr>
          <p:cNvPr id="9" name="Zástupný objekt pre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065466"/>
              </p:ext>
            </p:extLst>
          </p:nvPr>
        </p:nvGraphicFramePr>
        <p:xfrm>
          <a:off x="6172200" y="1900740"/>
          <a:ext cx="559862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048">
                  <a:extLst>
                    <a:ext uri="{9D8B030D-6E8A-4147-A177-3AD203B41FA5}">
                      <a16:colId xmlns:a16="http://schemas.microsoft.com/office/drawing/2014/main" val="3715859697"/>
                    </a:ext>
                  </a:extLst>
                </a:gridCol>
                <a:gridCol w="3162574">
                  <a:extLst>
                    <a:ext uri="{9D8B030D-6E8A-4147-A177-3AD203B41FA5}">
                      <a16:colId xmlns:a16="http://schemas.microsoft.com/office/drawing/2014/main" val="2422727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Zvýšenie</a:t>
                      </a:r>
                      <a:r>
                        <a:rPr lang="sk-SK" b="1" baseline="0" dirty="0">
                          <a:solidFill>
                            <a:srgbClr val="222222"/>
                          </a:solidFill>
                        </a:rPr>
                        <a:t> prívetivosti</a:t>
                      </a:r>
                      <a:endParaRPr lang="sk-SK" b="1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Miera naplnenie požívateľských požiadaviek (ktoré vzídu z prieskumu) na používateľské rozhranie. </a:t>
                      </a:r>
                      <a:br>
                        <a:rPr lang="sk-SK" sz="1500" b="0" dirty="0">
                          <a:solidFill>
                            <a:srgbClr val="222222"/>
                          </a:solidFill>
                        </a:rPr>
                      </a:br>
                      <a:endParaRPr lang="sk-SK" sz="1500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2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Zvýšenie</a:t>
                      </a:r>
                      <a:r>
                        <a:rPr lang="sk-SK" dirty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spokojnosti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0* - 5*</a:t>
                      </a:r>
                      <a:br>
                        <a:rPr lang="sk-SK" sz="150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dirty="0">
                          <a:solidFill>
                            <a:srgbClr val="222222"/>
                          </a:solidFill>
                        </a:rPr>
                        <a:t>AS IS -&gt; TO BE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87671"/>
                  </a:ext>
                </a:extLst>
              </a:tr>
            </a:tbl>
          </a:graphicData>
        </a:graphic>
      </p:graphicFrame>
      <p:sp>
        <p:nvSpPr>
          <p:cNvPr id="10" name="Zástupný objekt pre text 4"/>
          <p:cNvSpPr txBox="1">
            <a:spLocks/>
          </p:cNvSpPr>
          <p:nvPr/>
        </p:nvSpPr>
        <p:spPr>
          <a:xfrm>
            <a:off x="424354" y="1101131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Zlepšenia služieb</a:t>
            </a:r>
          </a:p>
        </p:txBody>
      </p:sp>
      <p:sp>
        <p:nvSpPr>
          <p:cNvPr id="11" name="Zástupný objekt pre text 4"/>
          <p:cNvSpPr txBox="1">
            <a:spLocks/>
          </p:cNvSpPr>
          <p:nvPr/>
        </p:nvSpPr>
        <p:spPr>
          <a:xfrm>
            <a:off x="6097588" y="3341411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Zlepšenie riadenia </a:t>
            </a:r>
          </a:p>
        </p:txBody>
      </p:sp>
      <p:graphicFrame>
        <p:nvGraphicFramePr>
          <p:cNvPr id="12" name="Zástupný objekt pre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596244"/>
              </p:ext>
            </p:extLst>
          </p:nvPr>
        </p:nvGraphicFramePr>
        <p:xfrm>
          <a:off x="6172200" y="4141020"/>
          <a:ext cx="559862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048">
                  <a:extLst>
                    <a:ext uri="{9D8B030D-6E8A-4147-A177-3AD203B41FA5}">
                      <a16:colId xmlns:a16="http://schemas.microsoft.com/office/drawing/2014/main" val="3715859697"/>
                    </a:ext>
                  </a:extLst>
                </a:gridCol>
                <a:gridCol w="3162574">
                  <a:extLst>
                    <a:ext uri="{9D8B030D-6E8A-4147-A177-3AD203B41FA5}">
                      <a16:colId xmlns:a16="http://schemas.microsoft.com/office/drawing/2014/main" val="2422727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Vytvorené interné expertné kapacity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Min. 2 a max. 6 interných pozícii</a:t>
                      </a:r>
                      <a:br>
                        <a:rPr lang="sk-SK" sz="1500" b="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/>
                      </a:r>
                      <a:br>
                        <a:rPr lang="sk-SK" sz="1500" b="0" dirty="0">
                          <a:solidFill>
                            <a:srgbClr val="222222"/>
                          </a:solidFill>
                        </a:rPr>
                      </a:br>
                      <a:r>
                        <a:rPr lang="sk-SK" sz="1500" b="0" i="1" dirty="0">
                          <a:solidFill>
                            <a:srgbClr val="222222"/>
                          </a:solidFill>
                        </a:rPr>
                        <a:t>(</a:t>
                      </a:r>
                      <a:r>
                        <a:rPr lang="sk-SK" sz="1500" b="0" i="1" dirty="0" err="1">
                          <a:solidFill>
                            <a:srgbClr val="222222"/>
                          </a:solidFill>
                        </a:rPr>
                        <a:t>product</a:t>
                      </a:r>
                      <a:r>
                        <a:rPr lang="sk-SK" sz="1500" b="0" i="1" dirty="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sk-SK" sz="1500" b="0" i="1" dirty="0" err="1">
                          <a:solidFill>
                            <a:srgbClr val="222222"/>
                          </a:solidFill>
                        </a:rPr>
                        <a:t>owner</a:t>
                      </a:r>
                      <a:r>
                        <a:rPr lang="sk-SK" sz="1500" b="0" i="1" dirty="0">
                          <a:solidFill>
                            <a:srgbClr val="222222"/>
                          </a:solidFill>
                        </a:rPr>
                        <a:t> / UX dizajnér + 4 </a:t>
                      </a:r>
                      <a:r>
                        <a:rPr lang="sk-SK" sz="1500" b="0" i="1" dirty="0" err="1">
                          <a:solidFill>
                            <a:srgbClr val="222222"/>
                          </a:solidFill>
                        </a:rPr>
                        <a:t>ľubovolné</a:t>
                      </a:r>
                      <a:r>
                        <a:rPr lang="sk-SK" sz="1500" b="0" i="1" dirty="0">
                          <a:solidFill>
                            <a:srgbClr val="222222"/>
                          </a:solidFill>
                        </a:rPr>
                        <a:t>)</a:t>
                      </a:r>
                      <a:endParaRPr lang="sk-SK" sz="1500" i="1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26679"/>
                  </a:ext>
                </a:extLst>
              </a:tr>
            </a:tbl>
          </a:graphicData>
        </a:graphic>
      </p:graphicFrame>
      <p:graphicFrame>
        <p:nvGraphicFramePr>
          <p:cNvPr id="13" name="Zástupný objekt pre obsah 7">
            <a:extLst>
              <a:ext uri="{FF2B5EF4-FFF2-40B4-BE49-F238E27FC236}">
                <a16:creationId xmlns:a16="http://schemas.microsoft.com/office/drawing/2014/main" id="{5939E0DA-4F52-438A-BB91-2E267AC1C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241481"/>
              </p:ext>
            </p:extLst>
          </p:nvPr>
        </p:nvGraphicFramePr>
        <p:xfrm>
          <a:off x="6172200" y="5146860"/>
          <a:ext cx="559862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048">
                  <a:extLst>
                    <a:ext uri="{9D8B030D-6E8A-4147-A177-3AD203B41FA5}">
                      <a16:colId xmlns:a16="http://schemas.microsoft.com/office/drawing/2014/main" val="3715859697"/>
                    </a:ext>
                  </a:extLst>
                </a:gridCol>
                <a:gridCol w="3162574">
                  <a:extLst>
                    <a:ext uri="{9D8B030D-6E8A-4147-A177-3AD203B41FA5}">
                      <a16:colId xmlns:a16="http://schemas.microsoft.com/office/drawing/2014/main" val="2422727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>
                          <a:solidFill>
                            <a:srgbClr val="222222"/>
                          </a:solidFill>
                        </a:rPr>
                        <a:t>Zavedenie manažmentu spokojnosti</a:t>
                      </a: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Vytvorenie politiky riadenia UX, pravidelný </a:t>
                      </a:r>
                      <a:r>
                        <a:rPr lang="sk-SK" sz="1500" b="0" dirty="0" err="1">
                          <a:solidFill>
                            <a:srgbClr val="222222"/>
                          </a:solidFill>
                        </a:rPr>
                        <a:t>reporting</a:t>
                      </a: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 využívania ISVS, pravidelný CX audit a </a:t>
                      </a:r>
                      <a:r>
                        <a:rPr lang="sk-SK" sz="1500" b="0" dirty="0" err="1">
                          <a:solidFill>
                            <a:srgbClr val="222222"/>
                          </a:solidFill>
                        </a:rPr>
                        <a:t>roadmapa</a:t>
                      </a:r>
                      <a:r>
                        <a:rPr lang="sk-SK" sz="1500" b="0" dirty="0">
                          <a:solidFill>
                            <a:srgbClr val="222222"/>
                          </a:solidFill>
                        </a:rPr>
                        <a:t> rozvoja</a:t>
                      </a:r>
                      <a:endParaRPr lang="sk-SK" sz="1500" i="1" dirty="0">
                        <a:solidFill>
                          <a:srgbClr val="222222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02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1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3E76CE-5EC6-445C-81EA-33392257727D}"/>
              </a:ext>
            </a:extLst>
          </p:cNvPr>
          <p:cNvSpPr/>
          <p:nvPr/>
        </p:nvSpPr>
        <p:spPr>
          <a:xfrm>
            <a:off x="3377698" y="3052202"/>
            <a:ext cx="5433793" cy="256350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4BCAD27-B48B-4F06-8D47-1074F7CD7D76}"/>
              </a:ext>
            </a:extLst>
          </p:cNvPr>
          <p:cNvSpPr/>
          <p:nvPr/>
        </p:nvSpPr>
        <p:spPr>
          <a:xfrm>
            <a:off x="2935089" y="929256"/>
            <a:ext cx="6282802" cy="2054725"/>
          </a:xfrm>
          <a:prstGeom prst="roundRect">
            <a:avLst/>
          </a:prstGeom>
          <a:solidFill>
            <a:srgbClr val="7030A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5075820" cy="760942"/>
          </a:xfrm>
        </p:spPr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Hlavné aktivity a výstupy projektov</a:t>
            </a:r>
            <a:endParaRPr lang="en-US" b="1" dirty="0"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2520-7BD0-4F03-B64C-5285BB057C0F}"/>
              </a:ext>
            </a:extLst>
          </p:cNvPr>
          <p:cNvSpPr txBox="1"/>
          <p:nvPr/>
        </p:nvSpPr>
        <p:spPr>
          <a:xfrm>
            <a:off x="3916215" y="1249705"/>
            <a:ext cx="4849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</a:rPr>
              <a:t>1. Vytváranie expertných tímov ktoré zastrešia agendu </a:t>
            </a:r>
            <a:r>
              <a:rPr lang="sk-SK" sz="2500" b="1" i="1" dirty="0">
                <a:solidFill>
                  <a:schemeClr val="bg1"/>
                </a:solidFill>
              </a:rPr>
              <a:t>agilného zlepšovania zákazníckej skúsenosti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90476-700D-4CE2-9DB8-ABBD010F15B5}"/>
              </a:ext>
            </a:extLst>
          </p:cNvPr>
          <p:cNvSpPr txBox="1"/>
          <p:nvPr/>
        </p:nvSpPr>
        <p:spPr>
          <a:xfrm>
            <a:off x="3962395" y="3325987"/>
            <a:ext cx="46584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</a:rPr>
              <a:t>2. </a:t>
            </a:r>
            <a:r>
              <a:rPr lang="sk-SK" sz="2500" b="1" dirty="0">
                <a:solidFill>
                  <a:schemeClr val="bg1"/>
                </a:solidFill>
              </a:rPr>
              <a:t>Implementácia „</a:t>
            </a:r>
            <a:r>
              <a:rPr lang="sk-SK" sz="2500" b="1" i="1" dirty="0">
                <a:solidFill>
                  <a:schemeClr val="bg1"/>
                </a:solidFill>
              </a:rPr>
              <a:t>malých zlepšení</a:t>
            </a:r>
            <a:r>
              <a:rPr lang="sk-SK" sz="2500" b="1" dirty="0">
                <a:solidFill>
                  <a:schemeClr val="bg1"/>
                </a:solidFill>
              </a:rPr>
              <a:t>“ na front/</a:t>
            </a:r>
            <a:r>
              <a:rPr lang="sk-SK" sz="2500" b="1" dirty="0" err="1">
                <a:solidFill>
                  <a:schemeClr val="bg1"/>
                </a:solidFill>
              </a:rPr>
              <a:t>back</a:t>
            </a:r>
            <a:r>
              <a:rPr lang="sk-SK" sz="2500" b="1" dirty="0">
                <a:solidFill>
                  <a:schemeClr val="bg1"/>
                </a:solidFill>
              </a:rPr>
              <a:t>-ende</a:t>
            </a:r>
            <a:r>
              <a:rPr lang="sk-SK" sz="2500" dirty="0">
                <a:solidFill>
                  <a:schemeClr val="bg1"/>
                </a:solidFill>
              </a:rPr>
              <a:t>, ktorý služby zjednodušia, zvýšia ich prívetivosť a tým zvýšia ich používanie a spokojnosť s nimi</a:t>
            </a:r>
            <a:endParaRPr lang="sk-SK" sz="25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3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6687168" cy="760942"/>
          </a:xfrm>
        </p:spPr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Hlavné aktivity a výstupy projektov – </a:t>
            </a:r>
            <a:r>
              <a:rPr lang="sk-SK" sz="2600" b="1" dirty="0">
                <a:latin typeface="+mn-lt"/>
                <a:ea typeface="+mj-lt"/>
                <a:cs typeface="+mj-lt"/>
              </a:rPr>
              <a:t>Aktivita</a:t>
            </a:r>
            <a:r>
              <a:rPr lang="sk-SK" sz="2600" dirty="0">
                <a:latin typeface="+mn-lt"/>
                <a:ea typeface="+mj-lt"/>
                <a:cs typeface="+mj-lt"/>
              </a:rPr>
              <a:t> </a:t>
            </a:r>
            <a:r>
              <a:rPr lang="sk-SK" sz="2600" b="1" dirty="0">
                <a:latin typeface="+mn-lt"/>
                <a:ea typeface="+mj-lt"/>
                <a:cs typeface="+mj-lt"/>
              </a:rPr>
              <a:t>1</a:t>
            </a:r>
            <a:endParaRPr lang="en-US" b="1" dirty="0">
              <a:latin typeface="+mn-lt"/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2520-7BD0-4F03-B64C-5285BB057C0F}"/>
              </a:ext>
            </a:extLst>
          </p:cNvPr>
          <p:cNvSpPr txBox="1"/>
          <p:nvPr/>
        </p:nvSpPr>
        <p:spPr>
          <a:xfrm>
            <a:off x="3916215" y="1249705"/>
            <a:ext cx="4849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</a:rPr>
              <a:t>1. Vytváranie expertných tímov ktoré zastrešia agendu </a:t>
            </a:r>
            <a:r>
              <a:rPr lang="sk-SK" sz="2500" b="1" i="1" dirty="0">
                <a:solidFill>
                  <a:schemeClr val="bg1"/>
                </a:solidFill>
              </a:rPr>
              <a:t>agilného zlepšovania zákazníckej skúsenosti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2" y="745597"/>
            <a:ext cx="951547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6687168" cy="760942"/>
          </a:xfrm>
        </p:spPr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Hlavné aktivity a výstupy projektov – </a:t>
            </a:r>
            <a:r>
              <a:rPr lang="sk-SK" sz="2600" b="1" dirty="0">
                <a:latin typeface="+mn-lt"/>
                <a:ea typeface="+mj-lt"/>
                <a:cs typeface="+mj-lt"/>
              </a:rPr>
              <a:t>Aktivita</a:t>
            </a:r>
            <a:r>
              <a:rPr lang="sk-SK" sz="2600" dirty="0">
                <a:latin typeface="+mn-lt"/>
                <a:ea typeface="+mj-lt"/>
                <a:cs typeface="+mj-lt"/>
              </a:rPr>
              <a:t> </a:t>
            </a:r>
            <a:r>
              <a:rPr lang="sk-SK" sz="2600" b="1" dirty="0">
                <a:latin typeface="+mn-lt"/>
                <a:ea typeface="+mj-lt"/>
                <a:cs typeface="+mj-lt"/>
              </a:rPr>
              <a:t>2</a:t>
            </a:r>
            <a:endParaRPr lang="en-US" b="1" dirty="0">
              <a:latin typeface="+mn-lt"/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D2520-7BD0-4F03-B64C-5285BB057C0F}"/>
              </a:ext>
            </a:extLst>
          </p:cNvPr>
          <p:cNvSpPr txBox="1"/>
          <p:nvPr/>
        </p:nvSpPr>
        <p:spPr>
          <a:xfrm>
            <a:off x="3916215" y="1249705"/>
            <a:ext cx="4849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500" dirty="0">
                <a:solidFill>
                  <a:schemeClr val="bg1"/>
                </a:solidFill>
              </a:rPr>
              <a:t>1. Vytváranie expertných tímov ktoré zastrešia agendu </a:t>
            </a:r>
            <a:r>
              <a:rPr lang="sk-SK" sz="2500" b="1" i="1" dirty="0">
                <a:solidFill>
                  <a:schemeClr val="bg1"/>
                </a:solidFill>
              </a:rPr>
              <a:t>agilného zlepšovania zákazníckej skúsenosti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307072"/>
            <a:ext cx="9515475" cy="44196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126068"/>
            <a:ext cx="946785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3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7" y="615950"/>
            <a:ext cx="5157787" cy="823912"/>
          </a:xfrm>
        </p:spPr>
        <p:txBody>
          <a:bodyPr/>
          <a:lstStyle/>
          <a:p>
            <a:r>
              <a:rPr lang="sk-SK" dirty="0"/>
              <a:t>Front-end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6" y="1553729"/>
            <a:ext cx="5157787" cy="3177878"/>
          </a:xfrm>
        </p:spPr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dirty="0"/>
              <a:t>Vytvorenie </a:t>
            </a:r>
            <a:r>
              <a:rPr lang="sk-SK" sz="1800" b="1" dirty="0"/>
              <a:t>nového, zjednodušeného grafického používateľského rozhrania </a:t>
            </a:r>
            <a:r>
              <a:rPr lang="sk-SK" sz="1800" dirty="0"/>
              <a:t>(v súlade s ID-SK) pre službu alebo služby v rámci optimalizácie používateľskej skúsenosti;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b="1" dirty="0"/>
              <a:t>Zmena informačnej architektúry </a:t>
            </a:r>
            <a:r>
              <a:rPr lang="sk-SK" sz="1800" dirty="0"/>
              <a:t>spôsobom, ktorý zvýši prívetivosť / </a:t>
            </a:r>
            <a:r>
              <a:rPr lang="sk-SK" sz="1800" dirty="0" err="1"/>
              <a:t>použitelnosť</a:t>
            </a:r>
            <a:r>
              <a:rPr lang="sk-SK" sz="1800" dirty="0"/>
              <a:t>;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b="1" dirty="0" err="1"/>
              <a:t>Zresponzívnenie</a:t>
            </a:r>
            <a:r>
              <a:rPr lang="sk-SK" sz="1800" b="1" dirty="0"/>
              <a:t> GUI </a:t>
            </a:r>
            <a:r>
              <a:rPr lang="sk-SK" sz="1800" dirty="0"/>
              <a:t>pri službách a weboch, pri ktorých to používatelia požadujú; </a:t>
            </a:r>
          </a:p>
          <a:p>
            <a:endParaRPr lang="sk-SK" sz="1800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615950"/>
            <a:ext cx="5183188" cy="823912"/>
          </a:xfrm>
        </p:spPr>
        <p:txBody>
          <a:bodyPr/>
          <a:lstStyle/>
          <a:p>
            <a:r>
              <a:rPr lang="sk-SK" dirty="0" err="1"/>
              <a:t>Back</a:t>
            </a:r>
            <a:r>
              <a:rPr lang="sk-SK" dirty="0"/>
              <a:t>-end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199" y="1451118"/>
            <a:ext cx="6019801" cy="4552517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b="1" dirty="0"/>
              <a:t>Sprístupnenie otvorených aplikačných rozhraní </a:t>
            </a:r>
            <a:r>
              <a:rPr lang="sk-SK" sz="1800" dirty="0"/>
              <a:t>pri najpočetnejších koncových službách, vrátane počítadla volaní a dokončení služby;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dirty="0"/>
              <a:t>Sfunkčnenie </a:t>
            </a:r>
            <a:r>
              <a:rPr lang="sk-SK" sz="1800" b="1" dirty="0" err="1"/>
              <a:t>interoperability</a:t>
            </a:r>
            <a:r>
              <a:rPr lang="sk-SK" sz="1800" b="1" dirty="0"/>
              <a:t> koncových služieb a aplikačných služieb s databázami referenčných údajov </a:t>
            </a:r>
            <a:r>
              <a:rPr lang="sk-SK" sz="1800" dirty="0"/>
              <a:t>a registrov cez IS CSRÚ pre zrealizovanie princípu </a:t>
            </a:r>
            <a:r>
              <a:rPr lang="sk-SK" sz="1800" i="1" dirty="0"/>
              <a:t>1x a dosť</a:t>
            </a:r>
            <a:r>
              <a:rPr lang="sk-SK" sz="1800" dirty="0"/>
              <a:t>;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dirty="0"/>
              <a:t>Integrácia na </a:t>
            </a:r>
            <a:r>
              <a:rPr lang="sk-SK" sz="1800" b="1" dirty="0"/>
              <a:t>modul mobilnej autentifikácie (</a:t>
            </a:r>
            <a:r>
              <a:rPr lang="sk-SK" sz="1800" b="1" dirty="0" err="1"/>
              <a:t>mID</a:t>
            </a:r>
            <a:r>
              <a:rPr lang="sk-SK" sz="1800" b="1" dirty="0"/>
              <a:t>) </a:t>
            </a:r>
            <a:r>
              <a:rPr lang="sk-SK" sz="1800" dirty="0"/>
              <a:t>alebo na iné centrálne moduly (</a:t>
            </a:r>
            <a:r>
              <a:rPr lang="sk-SK" sz="1800" dirty="0" err="1"/>
              <a:t>eDizajnér</a:t>
            </a:r>
            <a:r>
              <a:rPr lang="sk-SK" sz="1800" dirty="0"/>
              <a:t>, </a:t>
            </a:r>
            <a:r>
              <a:rPr lang="sk-SK" sz="1800" dirty="0" err="1"/>
              <a:t>govCMS</a:t>
            </a:r>
            <a:r>
              <a:rPr lang="sk-SK" sz="1800" dirty="0"/>
              <a:t>, Slovensko v mobile...).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sk-SK" sz="1800" b="1" dirty="0"/>
              <a:t>sfunkčnenie proaktívnych funkcionalít</a:t>
            </a:r>
            <a:r>
              <a:rPr lang="sk-SK" sz="1800" dirty="0"/>
              <a:t> ako napr. automatické notifikácie, sledovanie stavu, podpis klikom a pod.</a:t>
            </a:r>
          </a:p>
          <a:p>
            <a:endParaRPr lang="sk-SK" sz="1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9C9FF22-6CE6-40A7-8800-DDB461B9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sk-SK" sz="2600" b="1" dirty="0">
                <a:ea typeface="+mj-lt"/>
                <a:cs typeface="+mj-lt"/>
              </a:rPr>
              <a:t>AKTIVITA 2: Príklady výstupov „malých zlepšení“ </a:t>
            </a:r>
            <a:endParaRPr lang="en-US" b="1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8095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IRRI Farebnosť PPT">
      <a:dk1>
        <a:srgbClr val="004C96"/>
      </a:dk1>
      <a:lt1>
        <a:srgbClr val="FFFFFF"/>
      </a:lt1>
      <a:dk2>
        <a:srgbClr val="004C96"/>
      </a:dk2>
      <a:lt2>
        <a:srgbClr val="FFFFFF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004C96"/>
      </a:hlink>
      <a:folHlink>
        <a:srgbClr val="ED1C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45157</TotalTime>
  <Words>1665</Words>
  <Application>Microsoft Office PowerPoint</Application>
  <PresentationFormat>Širokouhlá</PresentationFormat>
  <Paragraphs>199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Open Sans SemiBold</vt:lpstr>
      <vt:lpstr>Roboto Regular</vt:lpstr>
      <vt:lpstr>Times New Roman</vt:lpstr>
      <vt:lpstr>Motiv Office</vt:lpstr>
      <vt:lpstr>Prezentácia programu PowerPoint</vt:lpstr>
      <vt:lpstr>Zameranie a ciele projektov</vt:lpstr>
      <vt:lpstr>Zameranie a ciele projektov</vt:lpstr>
      <vt:lpstr>Zameranie a ciele projektov</vt:lpstr>
      <vt:lpstr>OČAKÁVANÉ PRÍNOSY</vt:lpstr>
      <vt:lpstr>Hlavné aktivity a výstupy projektov</vt:lpstr>
      <vt:lpstr>Hlavné aktivity a výstupy projektov – Aktivita 1</vt:lpstr>
      <vt:lpstr>Hlavné aktivity a výstupy projektov – Aktivita 2</vt:lpstr>
      <vt:lpstr>AKTIVITA 2: Príklady výstupov „malých zlepšení“ </vt:lpstr>
      <vt:lpstr>Hodnotiace kritéria dopytovej výzvy</vt:lpstr>
      <vt:lpstr>Hodnotiace kritéria dopytovej výzvy</vt:lpstr>
      <vt:lpstr>Hodnotiace kritéria dopytovej výzvy</vt:lpstr>
      <vt:lpstr>Hodnotiace kritéria dopytovej výzvy</vt:lpstr>
      <vt:lpstr>PRINCÍPY REALIZÁCIE AKTIVÍT</vt:lpstr>
      <vt:lpstr>Interné role vytvoritelné projektom – pozri VZORY MENOVACÍCH DEKRÉTOV</vt:lpstr>
      <vt:lpstr>ĎAKUJEME!</vt:lpstr>
      <vt:lpstr>AKTIVITA 2: KPI malých zmien</vt:lpstr>
      <vt:lpstr>AKTIVITA 2: KPI malých zmien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Patricia</dc:creator>
  <cp:lastModifiedBy>SO OPII</cp:lastModifiedBy>
  <cp:revision>625</cp:revision>
  <dcterms:created xsi:type="dcterms:W3CDTF">2020-06-30T07:10:58Z</dcterms:created>
  <dcterms:modified xsi:type="dcterms:W3CDTF">2021-08-31T07:03:29Z</dcterms:modified>
</cp:coreProperties>
</file>